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342" r:id="rId5"/>
    <p:sldId id="375" r:id="rId6"/>
    <p:sldId id="376" r:id="rId7"/>
    <p:sldId id="377" r:id="rId8"/>
    <p:sldId id="378" r:id="rId9"/>
    <p:sldId id="392" r:id="rId10"/>
    <p:sldId id="382" r:id="rId11"/>
    <p:sldId id="396" r:id="rId12"/>
    <p:sldId id="395" r:id="rId13"/>
    <p:sldId id="394" r:id="rId14"/>
    <p:sldId id="397" r:id="rId15"/>
    <p:sldId id="406" r:id="rId16"/>
    <p:sldId id="393" r:id="rId17"/>
    <p:sldId id="384" r:id="rId18"/>
    <p:sldId id="385" r:id="rId19"/>
    <p:sldId id="386" r:id="rId20"/>
    <p:sldId id="388" r:id="rId21"/>
    <p:sldId id="389" r:id="rId22"/>
    <p:sldId id="390" r:id="rId23"/>
    <p:sldId id="398" r:id="rId24"/>
    <p:sldId id="399" r:id="rId25"/>
    <p:sldId id="401" r:id="rId26"/>
    <p:sldId id="403" r:id="rId27"/>
    <p:sldId id="402" r:id="rId28"/>
    <p:sldId id="404" r:id="rId29"/>
    <p:sldId id="400" r:id="rId30"/>
    <p:sldId id="405" r:id="rId31"/>
    <p:sldId id="380" r:id="rId32"/>
    <p:sldId id="381" r:id="rId33"/>
    <p:sldId id="383" r:id="rId34"/>
    <p:sldId id="3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BFE"/>
    <a:srgbClr val="000000"/>
    <a:srgbClr val="FFFFFF"/>
    <a:srgbClr val="05202E"/>
    <a:srgbClr val="051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0A1B5D5-9B99-4C35-A422-299274C8766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snapToObjects="1" showGuides="1">
      <p:cViewPr varScale="1">
        <p:scale>
          <a:sx n="58" d="100"/>
          <a:sy n="58" d="100"/>
        </p:scale>
        <p:origin x="7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459878-C319-6BF3-52DC-16FA4340A6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2FA7FC-DFAE-8499-5A3E-AD9648D7FC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BFD57-AB0A-470B-A7AF-56DFE7B5174A}" type="datetimeFigureOut">
              <a:rPr lang="en-US" smtClean="0"/>
              <a:t>8/8/2025</a:t>
            </a:fld>
            <a:endParaRPr lang="en-US" dirty="0"/>
          </a:p>
        </p:txBody>
      </p:sp>
      <p:sp>
        <p:nvSpPr>
          <p:cNvPr id="4" name="Footer Placeholder 3">
            <a:extLst>
              <a:ext uri="{FF2B5EF4-FFF2-40B4-BE49-F238E27FC236}">
                <a16:creationId xmlns:a16="http://schemas.microsoft.com/office/drawing/2014/main" id="{4C9C12BB-9544-9F9A-BEDA-E71686438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D1E77E4-B9A2-A882-9240-3AE65EE217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61A1-75D9-49F7-83EB-F5872642613A}" type="slidenum">
              <a:rPr lang="en-US" smtClean="0"/>
              <a:t>‹#›</a:t>
            </a:fld>
            <a:endParaRPr lang="en-US" dirty="0"/>
          </a:p>
        </p:txBody>
      </p:sp>
    </p:spTree>
    <p:extLst>
      <p:ext uri="{BB962C8B-B14F-4D97-AF65-F5344CB8AC3E}">
        <p14:creationId xmlns:p14="http://schemas.microsoft.com/office/powerpoint/2010/main" val="147732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3339F-6CEA-4641-BE08-40DAFD6FCF25}" type="datetimeFigureOut">
              <a:rPr lang="en-US" smtClean="0"/>
              <a:t>8/8/2025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75CB5-5666-5049-9AE0-38EFD385C21E}" type="slidenum">
              <a:rPr lang="en-US" smtClean="0"/>
              <a:t>‹#›</a:t>
            </a:fld>
            <a:endParaRPr lang="en-US" dirty="0"/>
          </a:p>
        </p:txBody>
      </p:sp>
    </p:spTree>
    <p:extLst>
      <p:ext uri="{BB962C8B-B14F-4D97-AF65-F5344CB8AC3E}">
        <p14:creationId xmlns:p14="http://schemas.microsoft.com/office/powerpoint/2010/main" val="47556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1</a:t>
            </a:fld>
            <a:endParaRPr lang="en-US" dirty="0"/>
          </a:p>
        </p:txBody>
      </p:sp>
    </p:spTree>
    <p:extLst>
      <p:ext uri="{BB962C8B-B14F-4D97-AF65-F5344CB8AC3E}">
        <p14:creationId xmlns:p14="http://schemas.microsoft.com/office/powerpoint/2010/main" val="157599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A708E-2F5A-EF0D-75F2-CD7AF9396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3AAE7-FAF7-3B76-C8FD-9C7449E9A8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F96FC-46BE-831C-6315-A64ABAAC75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BA72A4-A9A0-0DD8-4859-5E7513E20731}"/>
              </a:ext>
            </a:extLst>
          </p:cNvPr>
          <p:cNvSpPr>
            <a:spLocks noGrp="1"/>
          </p:cNvSpPr>
          <p:nvPr>
            <p:ph type="sldNum" sz="quarter" idx="5"/>
          </p:nvPr>
        </p:nvSpPr>
        <p:spPr/>
        <p:txBody>
          <a:bodyPr/>
          <a:lstStyle/>
          <a:p>
            <a:fld id="{DEF75CB5-5666-5049-9AE0-38EFD385C21E}" type="slidenum">
              <a:rPr lang="en-US" smtClean="0"/>
              <a:t>10</a:t>
            </a:fld>
            <a:endParaRPr lang="en-US" dirty="0"/>
          </a:p>
        </p:txBody>
      </p:sp>
    </p:spTree>
    <p:extLst>
      <p:ext uri="{BB962C8B-B14F-4D97-AF65-F5344CB8AC3E}">
        <p14:creationId xmlns:p14="http://schemas.microsoft.com/office/powerpoint/2010/main" val="2281039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16A00-675A-A5BD-920D-73837FF85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170B2-5B77-E505-9DA4-36020C2E6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E2591-CB40-928A-F39F-B953528D48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0DEEDF-2069-2388-9633-55476F9975EE}"/>
              </a:ext>
            </a:extLst>
          </p:cNvPr>
          <p:cNvSpPr>
            <a:spLocks noGrp="1"/>
          </p:cNvSpPr>
          <p:nvPr>
            <p:ph type="sldNum" sz="quarter" idx="5"/>
          </p:nvPr>
        </p:nvSpPr>
        <p:spPr/>
        <p:txBody>
          <a:bodyPr/>
          <a:lstStyle/>
          <a:p>
            <a:fld id="{DEF75CB5-5666-5049-9AE0-38EFD385C21E}" type="slidenum">
              <a:rPr lang="en-US" smtClean="0"/>
              <a:t>11</a:t>
            </a:fld>
            <a:endParaRPr lang="en-US" dirty="0"/>
          </a:p>
        </p:txBody>
      </p:sp>
    </p:spTree>
    <p:extLst>
      <p:ext uri="{BB962C8B-B14F-4D97-AF65-F5344CB8AC3E}">
        <p14:creationId xmlns:p14="http://schemas.microsoft.com/office/powerpoint/2010/main" val="177246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19E1A-1E38-34CA-778C-2F1C0EC6A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FAEB0-CB2F-E58E-FB98-12BBF2D3B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B4032-0BC7-FDF6-E03C-965B33F710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0A57B9-DBA9-6AE2-022D-1A604C184CC4}"/>
              </a:ext>
            </a:extLst>
          </p:cNvPr>
          <p:cNvSpPr>
            <a:spLocks noGrp="1"/>
          </p:cNvSpPr>
          <p:nvPr>
            <p:ph type="sldNum" sz="quarter" idx="5"/>
          </p:nvPr>
        </p:nvSpPr>
        <p:spPr/>
        <p:txBody>
          <a:bodyPr/>
          <a:lstStyle/>
          <a:p>
            <a:fld id="{DEF75CB5-5666-5049-9AE0-38EFD385C21E}" type="slidenum">
              <a:rPr lang="en-US" smtClean="0"/>
              <a:t>12</a:t>
            </a:fld>
            <a:endParaRPr lang="en-US" dirty="0"/>
          </a:p>
        </p:txBody>
      </p:sp>
    </p:spTree>
    <p:extLst>
      <p:ext uri="{BB962C8B-B14F-4D97-AF65-F5344CB8AC3E}">
        <p14:creationId xmlns:p14="http://schemas.microsoft.com/office/powerpoint/2010/main" val="1912465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16B3D-F623-CB4C-C9FB-A07574A81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B4896-C911-F692-923C-2ECB52B003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58460C-0594-9BD5-5D95-38E50711B8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C5B5D7-C42D-EC67-07E5-8D8AF2AFA3D2}"/>
              </a:ext>
            </a:extLst>
          </p:cNvPr>
          <p:cNvSpPr>
            <a:spLocks noGrp="1"/>
          </p:cNvSpPr>
          <p:nvPr>
            <p:ph type="sldNum" sz="quarter" idx="5"/>
          </p:nvPr>
        </p:nvSpPr>
        <p:spPr/>
        <p:txBody>
          <a:bodyPr/>
          <a:lstStyle/>
          <a:p>
            <a:fld id="{DEF75CB5-5666-5049-9AE0-38EFD385C21E}" type="slidenum">
              <a:rPr lang="en-US" smtClean="0"/>
              <a:t>13</a:t>
            </a:fld>
            <a:endParaRPr lang="en-US" dirty="0"/>
          </a:p>
        </p:txBody>
      </p:sp>
    </p:spTree>
    <p:extLst>
      <p:ext uri="{BB962C8B-B14F-4D97-AF65-F5344CB8AC3E}">
        <p14:creationId xmlns:p14="http://schemas.microsoft.com/office/powerpoint/2010/main" val="2510811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749EA-9472-55B9-9F32-2084F6143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23C18-81C4-E84F-ABCD-3327E7DCB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99BE9B-9BE5-1AF3-8FA3-554FC7ABA2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6CC383-A5A9-EF03-6316-1BEE629217B9}"/>
              </a:ext>
            </a:extLst>
          </p:cNvPr>
          <p:cNvSpPr>
            <a:spLocks noGrp="1"/>
          </p:cNvSpPr>
          <p:nvPr>
            <p:ph type="sldNum" sz="quarter" idx="5"/>
          </p:nvPr>
        </p:nvSpPr>
        <p:spPr/>
        <p:txBody>
          <a:bodyPr/>
          <a:lstStyle/>
          <a:p>
            <a:fld id="{DEF75CB5-5666-5049-9AE0-38EFD385C21E}" type="slidenum">
              <a:rPr lang="en-US" smtClean="0"/>
              <a:t>14</a:t>
            </a:fld>
            <a:endParaRPr lang="en-US" dirty="0"/>
          </a:p>
        </p:txBody>
      </p:sp>
    </p:spTree>
    <p:extLst>
      <p:ext uri="{BB962C8B-B14F-4D97-AF65-F5344CB8AC3E}">
        <p14:creationId xmlns:p14="http://schemas.microsoft.com/office/powerpoint/2010/main" val="3343808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8A998-272D-ACBC-C87F-147187CEE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809E9-9FB8-87D5-13AC-8E611FC84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874A0C-CD6D-5BCD-D163-F5C84D05D5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74D2A2-E731-587A-EBC5-44A1FB137506}"/>
              </a:ext>
            </a:extLst>
          </p:cNvPr>
          <p:cNvSpPr>
            <a:spLocks noGrp="1"/>
          </p:cNvSpPr>
          <p:nvPr>
            <p:ph type="sldNum" sz="quarter" idx="5"/>
          </p:nvPr>
        </p:nvSpPr>
        <p:spPr/>
        <p:txBody>
          <a:bodyPr/>
          <a:lstStyle/>
          <a:p>
            <a:fld id="{DEF75CB5-5666-5049-9AE0-38EFD385C21E}" type="slidenum">
              <a:rPr lang="en-US" smtClean="0"/>
              <a:t>15</a:t>
            </a:fld>
            <a:endParaRPr lang="en-US" dirty="0"/>
          </a:p>
        </p:txBody>
      </p:sp>
    </p:spTree>
    <p:extLst>
      <p:ext uri="{BB962C8B-B14F-4D97-AF65-F5344CB8AC3E}">
        <p14:creationId xmlns:p14="http://schemas.microsoft.com/office/powerpoint/2010/main" val="933488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F92AC-2EDE-1860-0F81-40C0EFAE2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691A3-7DCB-976F-1B12-FFAB7E534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37A9C-E7FC-59D8-EC4B-B049D35460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157F7F-C6D9-A63D-EE0F-30FC696FA429}"/>
              </a:ext>
            </a:extLst>
          </p:cNvPr>
          <p:cNvSpPr>
            <a:spLocks noGrp="1"/>
          </p:cNvSpPr>
          <p:nvPr>
            <p:ph type="sldNum" sz="quarter" idx="5"/>
          </p:nvPr>
        </p:nvSpPr>
        <p:spPr/>
        <p:txBody>
          <a:bodyPr/>
          <a:lstStyle/>
          <a:p>
            <a:fld id="{DEF75CB5-5666-5049-9AE0-38EFD385C21E}" type="slidenum">
              <a:rPr lang="en-US" smtClean="0"/>
              <a:t>16</a:t>
            </a:fld>
            <a:endParaRPr lang="en-US" dirty="0"/>
          </a:p>
        </p:txBody>
      </p:sp>
    </p:spTree>
    <p:extLst>
      <p:ext uri="{BB962C8B-B14F-4D97-AF65-F5344CB8AC3E}">
        <p14:creationId xmlns:p14="http://schemas.microsoft.com/office/powerpoint/2010/main" val="1881861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859A6-9BDE-0FF6-490A-4F2B6FF4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91BE8-9B30-290F-74A9-303584507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6FBF4-7DCE-44A4-777A-A68BA71AC7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77142E-76E2-16ED-D173-75BD24CBF2E2}"/>
              </a:ext>
            </a:extLst>
          </p:cNvPr>
          <p:cNvSpPr>
            <a:spLocks noGrp="1"/>
          </p:cNvSpPr>
          <p:nvPr>
            <p:ph type="sldNum" sz="quarter" idx="5"/>
          </p:nvPr>
        </p:nvSpPr>
        <p:spPr/>
        <p:txBody>
          <a:bodyPr/>
          <a:lstStyle/>
          <a:p>
            <a:fld id="{DEF75CB5-5666-5049-9AE0-38EFD385C21E}" type="slidenum">
              <a:rPr lang="en-US" smtClean="0"/>
              <a:t>17</a:t>
            </a:fld>
            <a:endParaRPr lang="en-US" dirty="0"/>
          </a:p>
        </p:txBody>
      </p:sp>
    </p:spTree>
    <p:extLst>
      <p:ext uri="{BB962C8B-B14F-4D97-AF65-F5344CB8AC3E}">
        <p14:creationId xmlns:p14="http://schemas.microsoft.com/office/powerpoint/2010/main" val="348493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DCEF8-EE0F-05E8-9E31-A6339B167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466AC-D3B2-0FF1-AAC3-5DDAC9637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21DD0-35D7-E837-E80D-6A13F289D1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4A2E4C-CAA9-BEFC-1165-982498F72500}"/>
              </a:ext>
            </a:extLst>
          </p:cNvPr>
          <p:cNvSpPr>
            <a:spLocks noGrp="1"/>
          </p:cNvSpPr>
          <p:nvPr>
            <p:ph type="sldNum" sz="quarter" idx="5"/>
          </p:nvPr>
        </p:nvSpPr>
        <p:spPr/>
        <p:txBody>
          <a:bodyPr/>
          <a:lstStyle/>
          <a:p>
            <a:fld id="{DEF75CB5-5666-5049-9AE0-38EFD385C21E}" type="slidenum">
              <a:rPr lang="en-US" smtClean="0"/>
              <a:t>18</a:t>
            </a:fld>
            <a:endParaRPr lang="en-US" dirty="0"/>
          </a:p>
        </p:txBody>
      </p:sp>
    </p:spTree>
    <p:extLst>
      <p:ext uri="{BB962C8B-B14F-4D97-AF65-F5344CB8AC3E}">
        <p14:creationId xmlns:p14="http://schemas.microsoft.com/office/powerpoint/2010/main" val="1079708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3A5D1-E21B-AE83-DB53-19B362D4A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D09C8-19B8-0EDF-2201-488751BAC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E1213-B3CD-D45D-6527-6A5F09D689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CA7F42-49EF-0F70-90DF-92D4DF1B837D}"/>
              </a:ext>
            </a:extLst>
          </p:cNvPr>
          <p:cNvSpPr>
            <a:spLocks noGrp="1"/>
          </p:cNvSpPr>
          <p:nvPr>
            <p:ph type="sldNum" sz="quarter" idx="5"/>
          </p:nvPr>
        </p:nvSpPr>
        <p:spPr/>
        <p:txBody>
          <a:bodyPr/>
          <a:lstStyle/>
          <a:p>
            <a:fld id="{DEF75CB5-5666-5049-9AE0-38EFD385C21E}" type="slidenum">
              <a:rPr lang="en-US" smtClean="0"/>
              <a:t>19</a:t>
            </a:fld>
            <a:endParaRPr lang="en-US" dirty="0"/>
          </a:p>
        </p:txBody>
      </p:sp>
    </p:spTree>
    <p:extLst>
      <p:ext uri="{BB962C8B-B14F-4D97-AF65-F5344CB8AC3E}">
        <p14:creationId xmlns:p14="http://schemas.microsoft.com/office/powerpoint/2010/main" val="150609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2</a:t>
            </a:fld>
            <a:endParaRPr lang="en-US" dirty="0"/>
          </a:p>
        </p:txBody>
      </p:sp>
    </p:spTree>
    <p:extLst>
      <p:ext uri="{BB962C8B-B14F-4D97-AF65-F5344CB8AC3E}">
        <p14:creationId xmlns:p14="http://schemas.microsoft.com/office/powerpoint/2010/main" val="2982522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50E67-8D76-20F3-9EED-E5560A5F3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886B6-4095-BA71-56ED-0CC54103C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F17145-D148-6FFC-8FFB-A1D4635EC9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633564-FBBE-6DFD-3E7F-552E427F2C05}"/>
              </a:ext>
            </a:extLst>
          </p:cNvPr>
          <p:cNvSpPr>
            <a:spLocks noGrp="1"/>
          </p:cNvSpPr>
          <p:nvPr>
            <p:ph type="sldNum" sz="quarter" idx="5"/>
          </p:nvPr>
        </p:nvSpPr>
        <p:spPr/>
        <p:txBody>
          <a:bodyPr/>
          <a:lstStyle/>
          <a:p>
            <a:fld id="{DEF75CB5-5666-5049-9AE0-38EFD385C21E}" type="slidenum">
              <a:rPr lang="en-US" smtClean="0"/>
              <a:t>20</a:t>
            </a:fld>
            <a:endParaRPr lang="en-US" dirty="0"/>
          </a:p>
        </p:txBody>
      </p:sp>
    </p:spTree>
    <p:extLst>
      <p:ext uri="{BB962C8B-B14F-4D97-AF65-F5344CB8AC3E}">
        <p14:creationId xmlns:p14="http://schemas.microsoft.com/office/powerpoint/2010/main" val="1861109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99CDC-5BE8-B32A-C696-F2B371CFD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DAF3F-EEF3-2DF1-BB67-6AD4271664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EB331-FA9F-9F29-1C03-7DF2289046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796CE1-9C91-5F35-467F-80CB07B0EE14}"/>
              </a:ext>
            </a:extLst>
          </p:cNvPr>
          <p:cNvSpPr>
            <a:spLocks noGrp="1"/>
          </p:cNvSpPr>
          <p:nvPr>
            <p:ph type="sldNum" sz="quarter" idx="5"/>
          </p:nvPr>
        </p:nvSpPr>
        <p:spPr/>
        <p:txBody>
          <a:bodyPr/>
          <a:lstStyle/>
          <a:p>
            <a:fld id="{DEF75CB5-5666-5049-9AE0-38EFD385C21E}" type="slidenum">
              <a:rPr lang="en-US" smtClean="0"/>
              <a:t>21</a:t>
            </a:fld>
            <a:endParaRPr lang="en-US" dirty="0"/>
          </a:p>
        </p:txBody>
      </p:sp>
    </p:spTree>
    <p:extLst>
      <p:ext uri="{BB962C8B-B14F-4D97-AF65-F5344CB8AC3E}">
        <p14:creationId xmlns:p14="http://schemas.microsoft.com/office/powerpoint/2010/main" val="648795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6DA5C-8BCE-2AAF-18B6-8CBE2E003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281F7-377D-15B7-8C9B-0968513E2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0075C8-C708-00D5-0E89-FE0C48A06F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2F8669-F35D-429A-7EE5-9215188CD764}"/>
              </a:ext>
            </a:extLst>
          </p:cNvPr>
          <p:cNvSpPr>
            <a:spLocks noGrp="1"/>
          </p:cNvSpPr>
          <p:nvPr>
            <p:ph type="sldNum" sz="quarter" idx="5"/>
          </p:nvPr>
        </p:nvSpPr>
        <p:spPr/>
        <p:txBody>
          <a:bodyPr/>
          <a:lstStyle/>
          <a:p>
            <a:fld id="{DEF75CB5-5666-5049-9AE0-38EFD385C21E}" type="slidenum">
              <a:rPr lang="en-US" smtClean="0"/>
              <a:t>22</a:t>
            </a:fld>
            <a:endParaRPr lang="en-US" dirty="0"/>
          </a:p>
        </p:txBody>
      </p:sp>
    </p:spTree>
    <p:extLst>
      <p:ext uri="{BB962C8B-B14F-4D97-AF65-F5344CB8AC3E}">
        <p14:creationId xmlns:p14="http://schemas.microsoft.com/office/powerpoint/2010/main" val="1801216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23EE-1CEC-A0CB-49D2-80DEF6BC5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D6D35-9B21-D693-4C2B-DED5EE2455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F433E-4B18-88CD-734A-B4056A95EB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54BF5E-4052-7050-9CB0-86C739F152C1}"/>
              </a:ext>
            </a:extLst>
          </p:cNvPr>
          <p:cNvSpPr>
            <a:spLocks noGrp="1"/>
          </p:cNvSpPr>
          <p:nvPr>
            <p:ph type="sldNum" sz="quarter" idx="5"/>
          </p:nvPr>
        </p:nvSpPr>
        <p:spPr/>
        <p:txBody>
          <a:bodyPr/>
          <a:lstStyle/>
          <a:p>
            <a:fld id="{DEF75CB5-5666-5049-9AE0-38EFD385C21E}" type="slidenum">
              <a:rPr lang="en-US" smtClean="0"/>
              <a:t>23</a:t>
            </a:fld>
            <a:endParaRPr lang="en-US" dirty="0"/>
          </a:p>
        </p:txBody>
      </p:sp>
    </p:spTree>
    <p:extLst>
      <p:ext uri="{BB962C8B-B14F-4D97-AF65-F5344CB8AC3E}">
        <p14:creationId xmlns:p14="http://schemas.microsoft.com/office/powerpoint/2010/main" val="1398214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A4316-78A4-673A-3940-71252847D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D82F1-9BBB-E0A7-1B75-11417CAC9F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C7255C-40E1-B566-823B-94E34D9E9F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0C2FBA-6D63-F69F-A927-03622200E460}"/>
              </a:ext>
            </a:extLst>
          </p:cNvPr>
          <p:cNvSpPr>
            <a:spLocks noGrp="1"/>
          </p:cNvSpPr>
          <p:nvPr>
            <p:ph type="sldNum" sz="quarter" idx="5"/>
          </p:nvPr>
        </p:nvSpPr>
        <p:spPr/>
        <p:txBody>
          <a:bodyPr/>
          <a:lstStyle/>
          <a:p>
            <a:fld id="{DEF75CB5-5666-5049-9AE0-38EFD385C21E}" type="slidenum">
              <a:rPr lang="en-US" smtClean="0"/>
              <a:t>24</a:t>
            </a:fld>
            <a:endParaRPr lang="en-US" dirty="0"/>
          </a:p>
        </p:txBody>
      </p:sp>
    </p:spTree>
    <p:extLst>
      <p:ext uri="{BB962C8B-B14F-4D97-AF65-F5344CB8AC3E}">
        <p14:creationId xmlns:p14="http://schemas.microsoft.com/office/powerpoint/2010/main" val="313409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F533A-B0FC-8055-39E7-1A39734A7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6CAF0-59D7-8D6D-2A2B-9B731007F5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E7F97-D29F-3C4D-FF6B-3206450E9A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03BF1C-345A-2566-D082-0C4AAFE0EDB3}"/>
              </a:ext>
            </a:extLst>
          </p:cNvPr>
          <p:cNvSpPr>
            <a:spLocks noGrp="1"/>
          </p:cNvSpPr>
          <p:nvPr>
            <p:ph type="sldNum" sz="quarter" idx="5"/>
          </p:nvPr>
        </p:nvSpPr>
        <p:spPr/>
        <p:txBody>
          <a:bodyPr/>
          <a:lstStyle/>
          <a:p>
            <a:fld id="{DEF75CB5-5666-5049-9AE0-38EFD385C21E}" type="slidenum">
              <a:rPr lang="en-US" smtClean="0"/>
              <a:t>25</a:t>
            </a:fld>
            <a:endParaRPr lang="en-US" dirty="0"/>
          </a:p>
        </p:txBody>
      </p:sp>
    </p:spTree>
    <p:extLst>
      <p:ext uri="{BB962C8B-B14F-4D97-AF65-F5344CB8AC3E}">
        <p14:creationId xmlns:p14="http://schemas.microsoft.com/office/powerpoint/2010/main" val="198016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EA7AB-0A0D-3FC9-C5CF-759882D41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4CA9D-6AF3-D651-AFD9-A7BB994A8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10A72-D84C-9A92-B6B2-23017E0D23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972C50-7086-2B06-4699-ECA9E53B81D9}"/>
              </a:ext>
            </a:extLst>
          </p:cNvPr>
          <p:cNvSpPr>
            <a:spLocks noGrp="1"/>
          </p:cNvSpPr>
          <p:nvPr>
            <p:ph type="sldNum" sz="quarter" idx="5"/>
          </p:nvPr>
        </p:nvSpPr>
        <p:spPr/>
        <p:txBody>
          <a:bodyPr/>
          <a:lstStyle/>
          <a:p>
            <a:fld id="{DEF75CB5-5666-5049-9AE0-38EFD385C21E}" type="slidenum">
              <a:rPr lang="en-US" smtClean="0"/>
              <a:t>26</a:t>
            </a:fld>
            <a:endParaRPr lang="en-US" dirty="0"/>
          </a:p>
        </p:txBody>
      </p:sp>
    </p:spTree>
    <p:extLst>
      <p:ext uri="{BB962C8B-B14F-4D97-AF65-F5344CB8AC3E}">
        <p14:creationId xmlns:p14="http://schemas.microsoft.com/office/powerpoint/2010/main" val="4191927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142E7-0F67-90B9-5BC4-6BD28D3A4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32823-BEC2-0A6F-DC7A-C5D1729BA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6D9EF-2087-BFD1-774A-E2E7CFC7FE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D317C2-6B2D-7EB1-5004-4E941AD88933}"/>
              </a:ext>
            </a:extLst>
          </p:cNvPr>
          <p:cNvSpPr>
            <a:spLocks noGrp="1"/>
          </p:cNvSpPr>
          <p:nvPr>
            <p:ph type="sldNum" sz="quarter" idx="5"/>
          </p:nvPr>
        </p:nvSpPr>
        <p:spPr/>
        <p:txBody>
          <a:bodyPr/>
          <a:lstStyle/>
          <a:p>
            <a:fld id="{DEF75CB5-5666-5049-9AE0-38EFD385C21E}" type="slidenum">
              <a:rPr lang="en-US" smtClean="0"/>
              <a:t>27</a:t>
            </a:fld>
            <a:endParaRPr lang="en-US" dirty="0"/>
          </a:p>
        </p:txBody>
      </p:sp>
    </p:spTree>
    <p:extLst>
      <p:ext uri="{BB962C8B-B14F-4D97-AF65-F5344CB8AC3E}">
        <p14:creationId xmlns:p14="http://schemas.microsoft.com/office/powerpoint/2010/main" val="1996096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28</a:t>
            </a:fld>
            <a:endParaRPr lang="en-US" dirty="0"/>
          </a:p>
        </p:txBody>
      </p:sp>
    </p:spTree>
    <p:extLst>
      <p:ext uri="{BB962C8B-B14F-4D97-AF65-F5344CB8AC3E}">
        <p14:creationId xmlns:p14="http://schemas.microsoft.com/office/powerpoint/2010/main" val="578250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29</a:t>
            </a:fld>
            <a:endParaRPr lang="en-US" dirty="0"/>
          </a:p>
        </p:txBody>
      </p:sp>
    </p:spTree>
    <p:extLst>
      <p:ext uri="{BB962C8B-B14F-4D97-AF65-F5344CB8AC3E}">
        <p14:creationId xmlns:p14="http://schemas.microsoft.com/office/powerpoint/2010/main" val="409132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3</a:t>
            </a:fld>
            <a:endParaRPr lang="en-US" dirty="0"/>
          </a:p>
        </p:txBody>
      </p:sp>
    </p:spTree>
    <p:extLst>
      <p:ext uri="{BB962C8B-B14F-4D97-AF65-F5344CB8AC3E}">
        <p14:creationId xmlns:p14="http://schemas.microsoft.com/office/powerpoint/2010/main" val="369787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30</a:t>
            </a:fld>
            <a:endParaRPr lang="en-US" dirty="0"/>
          </a:p>
        </p:txBody>
      </p:sp>
    </p:spTree>
    <p:extLst>
      <p:ext uri="{BB962C8B-B14F-4D97-AF65-F5344CB8AC3E}">
        <p14:creationId xmlns:p14="http://schemas.microsoft.com/office/powerpoint/2010/main" val="3538638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31</a:t>
            </a:fld>
            <a:endParaRPr lang="en-US" dirty="0"/>
          </a:p>
        </p:txBody>
      </p:sp>
    </p:spTree>
    <p:extLst>
      <p:ext uri="{BB962C8B-B14F-4D97-AF65-F5344CB8AC3E}">
        <p14:creationId xmlns:p14="http://schemas.microsoft.com/office/powerpoint/2010/main" val="416789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4</a:t>
            </a:fld>
            <a:endParaRPr lang="en-US" dirty="0"/>
          </a:p>
        </p:txBody>
      </p:sp>
    </p:spTree>
    <p:extLst>
      <p:ext uri="{BB962C8B-B14F-4D97-AF65-F5344CB8AC3E}">
        <p14:creationId xmlns:p14="http://schemas.microsoft.com/office/powerpoint/2010/main" val="1090549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5</a:t>
            </a:fld>
            <a:endParaRPr lang="en-US" dirty="0"/>
          </a:p>
        </p:txBody>
      </p:sp>
    </p:spTree>
    <p:extLst>
      <p:ext uri="{BB962C8B-B14F-4D97-AF65-F5344CB8AC3E}">
        <p14:creationId xmlns:p14="http://schemas.microsoft.com/office/powerpoint/2010/main" val="1105138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230E9-AAB5-075D-CDF5-D37B7AA15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353B6-E93C-1BFF-8856-9891867A14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396E1-DD4E-ECA8-28A7-1725B59018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4FAAF1-FFAB-62CF-1553-88A15855C127}"/>
              </a:ext>
            </a:extLst>
          </p:cNvPr>
          <p:cNvSpPr>
            <a:spLocks noGrp="1"/>
          </p:cNvSpPr>
          <p:nvPr>
            <p:ph type="sldNum" sz="quarter" idx="5"/>
          </p:nvPr>
        </p:nvSpPr>
        <p:spPr/>
        <p:txBody>
          <a:bodyPr/>
          <a:lstStyle/>
          <a:p>
            <a:fld id="{DEF75CB5-5666-5049-9AE0-38EFD385C21E}" type="slidenum">
              <a:rPr lang="en-US" smtClean="0"/>
              <a:t>6</a:t>
            </a:fld>
            <a:endParaRPr lang="en-US" dirty="0"/>
          </a:p>
        </p:txBody>
      </p:sp>
    </p:spTree>
    <p:extLst>
      <p:ext uri="{BB962C8B-B14F-4D97-AF65-F5344CB8AC3E}">
        <p14:creationId xmlns:p14="http://schemas.microsoft.com/office/powerpoint/2010/main" val="291943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7</a:t>
            </a:fld>
            <a:endParaRPr lang="en-US" dirty="0"/>
          </a:p>
        </p:txBody>
      </p:sp>
    </p:spTree>
    <p:extLst>
      <p:ext uri="{BB962C8B-B14F-4D97-AF65-F5344CB8AC3E}">
        <p14:creationId xmlns:p14="http://schemas.microsoft.com/office/powerpoint/2010/main" val="247223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FDE9E-11DB-2D05-37F5-F6027C6C1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75694-8F66-693A-7223-DFA0E5FFAE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678D5C-C3C6-2E40-D41D-D960BCE11C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8005F4-5733-ACC3-E974-28AE7055F3A6}"/>
              </a:ext>
            </a:extLst>
          </p:cNvPr>
          <p:cNvSpPr>
            <a:spLocks noGrp="1"/>
          </p:cNvSpPr>
          <p:nvPr>
            <p:ph type="sldNum" sz="quarter" idx="5"/>
          </p:nvPr>
        </p:nvSpPr>
        <p:spPr/>
        <p:txBody>
          <a:bodyPr/>
          <a:lstStyle/>
          <a:p>
            <a:fld id="{DEF75CB5-5666-5049-9AE0-38EFD385C21E}" type="slidenum">
              <a:rPr lang="en-US" smtClean="0"/>
              <a:t>8</a:t>
            </a:fld>
            <a:endParaRPr lang="en-US" dirty="0"/>
          </a:p>
        </p:txBody>
      </p:sp>
    </p:spTree>
    <p:extLst>
      <p:ext uri="{BB962C8B-B14F-4D97-AF65-F5344CB8AC3E}">
        <p14:creationId xmlns:p14="http://schemas.microsoft.com/office/powerpoint/2010/main" val="407143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37C9E-8988-63EB-1B88-96F70C292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F8C8C-2FD6-CE07-F56F-D5474DE4A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8E89F-F78C-99CA-C856-8C2A803954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B56813-469D-B315-4593-0AF08B128C6F}"/>
              </a:ext>
            </a:extLst>
          </p:cNvPr>
          <p:cNvSpPr>
            <a:spLocks noGrp="1"/>
          </p:cNvSpPr>
          <p:nvPr>
            <p:ph type="sldNum" sz="quarter" idx="5"/>
          </p:nvPr>
        </p:nvSpPr>
        <p:spPr/>
        <p:txBody>
          <a:bodyPr/>
          <a:lstStyle/>
          <a:p>
            <a:fld id="{DEF75CB5-5666-5049-9AE0-38EFD385C21E}" type="slidenum">
              <a:rPr lang="en-US" smtClean="0"/>
              <a:t>9</a:t>
            </a:fld>
            <a:endParaRPr lang="en-US" dirty="0"/>
          </a:p>
        </p:txBody>
      </p:sp>
    </p:spTree>
    <p:extLst>
      <p:ext uri="{BB962C8B-B14F-4D97-AF65-F5344CB8AC3E}">
        <p14:creationId xmlns:p14="http://schemas.microsoft.com/office/powerpoint/2010/main" val="1277312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0" y="304799"/>
            <a:ext cx="12191998" cy="3215641"/>
          </a:xfrm>
        </p:spPr>
        <p:txBody>
          <a:bodyPr lIns="0" rIns="0" bIns="0" anchor="b" anchorCtr="0">
            <a:noAutofit/>
          </a:bodyPr>
          <a:lstStyle>
            <a:lvl1pPr algn="ctr">
              <a:defRPr sz="6000" kern="1200" cap="all" spc="300" baseline="0">
                <a:solidFill>
                  <a:schemeClr val="accent3">
                    <a:lumMod val="75000"/>
                  </a:schemeClr>
                </a:solidFill>
              </a:defRPr>
            </a:lvl1pPr>
          </a:lstStyle>
          <a:p>
            <a:r>
              <a:rPr lang="en-US" dirty="0"/>
              <a:t>Click to add title</a:t>
            </a:r>
          </a:p>
        </p:txBody>
      </p:sp>
      <p:sp>
        <p:nvSpPr>
          <p:cNvPr id="12" name="Subtitle 2">
            <a:extLst>
              <a:ext uri="{FF2B5EF4-FFF2-40B4-BE49-F238E27FC236}">
                <a16:creationId xmlns:a16="http://schemas.microsoft.com/office/drawing/2014/main" id="{58B9CAE2-F3DD-D6D3-96C8-D947A4117752}"/>
              </a:ext>
            </a:extLst>
          </p:cNvPr>
          <p:cNvSpPr>
            <a:spLocks noGrp="1"/>
          </p:cNvSpPr>
          <p:nvPr>
            <p:ph type="subTitle" idx="1" hasCustomPrompt="1"/>
          </p:nvPr>
        </p:nvSpPr>
        <p:spPr>
          <a:xfrm>
            <a:off x="3" y="3670628"/>
            <a:ext cx="12191997" cy="2577772"/>
          </a:xfrm>
        </p:spPr>
        <p:txBody>
          <a:bodyPr>
            <a:noAutofit/>
          </a:bodyPr>
          <a:lstStyle>
            <a:lvl1pPr marL="0" indent="0" algn="ctr">
              <a:buNone/>
              <a:defRPr sz="3200" b="0" i="0" cap="all" spc="600" baseline="0">
                <a:solidFill>
                  <a:schemeClr val="accent3"/>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4119321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23B0D0-B01D-0BB0-6127-A878BE49D18E}"/>
              </a:ext>
              <a:ext uri="{C183D7F6-B498-43B3-948B-1728B52AA6E4}">
                <adec:decorative xmlns:adec="http://schemas.microsoft.com/office/drawing/2017/decorative" val="1"/>
              </a:ext>
            </a:extLst>
          </p:cNvPr>
          <p:cNvSpPr/>
          <p:nvPr userDrawn="1"/>
        </p:nvSpPr>
        <p:spPr>
          <a:xfrm>
            <a:off x="6039728" y="-6350"/>
            <a:ext cx="6154615"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6889627" y="173736"/>
            <a:ext cx="4352662" cy="220370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Picture Placeholder 9">
            <a:extLst>
              <a:ext uri="{FF2B5EF4-FFF2-40B4-BE49-F238E27FC236}">
                <a16:creationId xmlns:a16="http://schemas.microsoft.com/office/drawing/2014/main" id="{6C363351-4779-B42E-ED7A-C4AF2920BABC}"/>
              </a:ext>
            </a:extLst>
          </p:cNvPr>
          <p:cNvSpPr>
            <a:spLocks noGrp="1"/>
          </p:cNvSpPr>
          <p:nvPr>
            <p:ph type="pic" sz="quarter" idx="37"/>
          </p:nvPr>
        </p:nvSpPr>
        <p:spPr>
          <a:xfrm>
            <a:off x="336550" y="336550"/>
            <a:ext cx="5303640" cy="6184900"/>
          </a:xfrm>
        </p:spPr>
        <p:txBody>
          <a:bodyPr/>
          <a:lstStyle>
            <a:lvl1pPr algn="ctr">
              <a:defRPr sz="2000"/>
            </a:lvl1pPr>
          </a:lstStyle>
          <a:p>
            <a:r>
              <a:rPr lang="en-US" dirty="0"/>
              <a:t>Click icon to add picture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6889627" y="3104277"/>
            <a:ext cx="4371560" cy="3022201"/>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cxnSp>
        <p:nvCxnSpPr>
          <p:cNvPr id="4" name="Straight Connector 3">
            <a:extLst>
              <a:ext uri="{FF2B5EF4-FFF2-40B4-BE49-F238E27FC236}">
                <a16:creationId xmlns:a16="http://schemas.microsoft.com/office/drawing/2014/main" id="{F0712911-615E-724B-FC0F-996291526D31}"/>
              </a:ext>
              <a:ext uri="{C183D7F6-B498-43B3-948B-1728B52AA6E4}">
                <adec:decorative xmlns:adec="http://schemas.microsoft.com/office/drawing/2017/decorative" val="1"/>
              </a:ext>
            </a:extLst>
          </p:cNvPr>
          <p:cNvCxnSpPr>
            <a:cxnSpLocks/>
          </p:cNvCxnSpPr>
          <p:nvPr userDrawn="1"/>
        </p:nvCxnSpPr>
        <p:spPr>
          <a:xfrm>
            <a:off x="6889627" y="2679480"/>
            <a:ext cx="4352662"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082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FFF0E2-6B47-67EB-D6AA-D972E7B7C367}"/>
              </a:ext>
              <a:ext uri="{C183D7F6-B498-43B3-948B-1728B52AA6E4}">
                <adec:decorative xmlns:adec="http://schemas.microsoft.com/office/drawing/2017/decorative" val="1"/>
              </a:ext>
            </a:extLst>
          </p:cNvPr>
          <p:cNvSpPr/>
          <p:nvPr userDrawn="1"/>
        </p:nvSpPr>
        <p:spPr>
          <a:xfrm>
            <a:off x="0" y="-6350"/>
            <a:ext cx="464695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cxnSp>
        <p:nvCxnSpPr>
          <p:cNvPr id="4" name="Straight Connector 3">
            <a:extLst>
              <a:ext uri="{FF2B5EF4-FFF2-40B4-BE49-F238E27FC236}">
                <a16:creationId xmlns:a16="http://schemas.microsoft.com/office/drawing/2014/main" id="{94827F6F-999F-23E9-8C09-325D1A76B07A}"/>
              </a:ext>
              <a:ext uri="{C183D7F6-B498-43B3-948B-1728B52AA6E4}">
                <adec:decorative xmlns:adec="http://schemas.microsoft.com/office/drawing/2017/decorative" val="1"/>
              </a:ext>
            </a:extLst>
          </p:cNvPr>
          <p:cNvCxnSpPr>
            <a:cxnSpLocks/>
          </p:cNvCxnSpPr>
          <p:nvPr userDrawn="1"/>
        </p:nvCxnSpPr>
        <p:spPr>
          <a:xfrm>
            <a:off x="835831" y="2680134"/>
            <a:ext cx="3114078"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171396"/>
            <a:ext cx="3736630" cy="2202350"/>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41716" y="3078480"/>
            <a:ext cx="3108193" cy="3047997"/>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2" name="Table Placeholder 11">
            <a:extLst>
              <a:ext uri="{FF2B5EF4-FFF2-40B4-BE49-F238E27FC236}">
                <a16:creationId xmlns:a16="http://schemas.microsoft.com/office/drawing/2014/main" id="{D360C16C-E69B-FDEF-F033-CA9A2E238288}"/>
              </a:ext>
            </a:extLst>
          </p:cNvPr>
          <p:cNvSpPr>
            <a:spLocks noGrp="1"/>
          </p:cNvSpPr>
          <p:nvPr>
            <p:ph type="tbl" sz="quarter" idx="37"/>
          </p:nvPr>
        </p:nvSpPr>
        <p:spPr>
          <a:xfrm>
            <a:off x="5067300" y="404813"/>
            <a:ext cx="6705600" cy="6048375"/>
          </a:xfrm>
        </p:spPr>
        <p:txBody>
          <a:bodyPr/>
          <a:lstStyle>
            <a:lvl1pPr>
              <a:defRPr sz="2400">
                <a:latin typeface="+mn-lt"/>
              </a:defRPr>
            </a:lvl1pPr>
          </a:lstStyle>
          <a:p>
            <a:r>
              <a:rPr lang="en-US" dirty="0"/>
              <a:t>Click icon to add table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Marshall University-07-29-2025</a:t>
            </a:r>
            <a:endParaRPr lang="en-US" dirty="0"/>
          </a:p>
        </p:txBody>
      </p:sp>
    </p:spTree>
    <p:extLst>
      <p:ext uri="{BB962C8B-B14F-4D97-AF65-F5344CB8AC3E}">
        <p14:creationId xmlns:p14="http://schemas.microsoft.com/office/powerpoint/2010/main" val="39072198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96A82D-0723-4BA3-0283-9F0D67B0CEF4}"/>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6A20A5FD-BDFB-45F2-E644-E93FB81CA575}"/>
              </a:ext>
              <a:ext uri="{C183D7F6-B498-43B3-948B-1728B52AA6E4}">
                <adec:decorative xmlns:adec="http://schemas.microsoft.com/office/drawing/2017/decorative" val="1"/>
              </a:ext>
            </a:extLst>
          </p:cNvPr>
          <p:cNvCxnSpPr>
            <a:cxnSpLocks/>
          </p:cNvCxnSpPr>
          <p:nvPr userDrawn="1"/>
        </p:nvCxnSpPr>
        <p:spPr>
          <a:xfrm>
            <a:off x="807039" y="1983416"/>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33562" y="433906"/>
            <a:ext cx="10515601"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14302" y="2465535"/>
            <a:ext cx="7303538" cy="3427265"/>
          </a:xfrm>
        </p:spPr>
        <p:txBody>
          <a:bodyPr/>
          <a:lstStyle>
            <a:lvl1pPr marL="283464" indent="-283464">
              <a:lnSpc>
                <a:spcPct val="120000"/>
              </a:lnSpc>
              <a:spcBef>
                <a:spcPts val="1000"/>
              </a:spcBef>
              <a:buClr>
                <a:schemeClr val="accent3"/>
              </a:buClr>
              <a:buFont typeface="Arial" panose="020B0604020202020204" pitchFamily="34" charset="0"/>
              <a:buChar char="•"/>
              <a:defRPr sz="1800" spc="0" baseline="0">
                <a:solidFill>
                  <a:schemeClr val="bg1"/>
                </a:solidFill>
                <a:latin typeface="+mn-lt"/>
              </a:defRPr>
            </a:lvl1pPr>
            <a:lvl2pPr marL="566928" indent="-283464">
              <a:lnSpc>
                <a:spcPct val="120000"/>
              </a:lnSpc>
              <a:spcBef>
                <a:spcPts val="500"/>
              </a:spcBef>
              <a:buClr>
                <a:schemeClr val="accent3"/>
              </a:buClr>
              <a:defRPr sz="1800" spc="0"/>
            </a:lvl2pPr>
            <a:lvl3pPr marL="859536" indent="-283464">
              <a:lnSpc>
                <a:spcPct val="120000"/>
              </a:lnSpc>
              <a:spcBef>
                <a:spcPts val="500"/>
              </a:spcBef>
              <a:buClr>
                <a:schemeClr val="accent3"/>
              </a:buClr>
              <a:defRPr sz="1800" spc="0"/>
            </a:lvl3pPr>
            <a:lvl4pPr marL="1152144">
              <a:lnSpc>
                <a:spcPct val="120000"/>
              </a:lnSpc>
              <a:spcBef>
                <a:spcPts val="500"/>
              </a:spcBef>
              <a:buClr>
                <a:schemeClr val="accent3"/>
              </a:buCl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0" name="Content Placeholder 9">
            <a:extLst>
              <a:ext uri="{FF2B5EF4-FFF2-40B4-BE49-F238E27FC236}">
                <a16:creationId xmlns:a16="http://schemas.microsoft.com/office/drawing/2014/main" id="{4E7FC75E-AA73-003E-D4E3-B1819886AF9C}"/>
              </a:ext>
            </a:extLst>
          </p:cNvPr>
          <p:cNvSpPr>
            <a:spLocks noGrp="1"/>
          </p:cNvSpPr>
          <p:nvPr>
            <p:ph sz="quarter" idx="37" hasCustomPrompt="1"/>
          </p:nvPr>
        </p:nvSpPr>
        <p:spPr>
          <a:xfrm>
            <a:off x="8392160" y="2465388"/>
            <a:ext cx="2856865" cy="3427412"/>
          </a:xfrm>
        </p:spPr>
        <p:txBody>
          <a:bodyPr/>
          <a:lstStyle>
            <a:lvl1pPr marL="0" indent="0">
              <a:lnSpc>
                <a:spcPct val="120000"/>
              </a:lnSpc>
              <a:spcBef>
                <a:spcPts val="1000"/>
              </a:spcBef>
              <a:buFont typeface="Arial" panose="020B0604020202020204" pitchFamily="34" charset="0"/>
              <a:buNone/>
              <a:defRPr sz="1800">
                <a:solidFill>
                  <a:schemeClr val="bg1"/>
                </a:solidFill>
                <a:latin typeface="+mn-lt"/>
              </a:defRPr>
            </a:lvl1pPr>
            <a:lvl2pPr marL="457200" indent="0">
              <a:lnSpc>
                <a:spcPct val="120000"/>
              </a:lnSpc>
              <a:spcBef>
                <a:spcPts val="1000"/>
              </a:spcBef>
              <a:buNone/>
              <a:defRPr sz="1600">
                <a:solidFill>
                  <a:schemeClr val="bg1"/>
                </a:solidFill>
                <a:latin typeface="+mn-lt"/>
              </a:defRPr>
            </a:lvl2pPr>
            <a:lvl3pPr marL="914400" indent="0">
              <a:lnSpc>
                <a:spcPct val="120000"/>
              </a:lnSpc>
              <a:spcBef>
                <a:spcPts val="1000"/>
              </a:spcBef>
              <a:buNone/>
              <a:defRPr sz="1400">
                <a:solidFill>
                  <a:schemeClr val="bg1"/>
                </a:solidFill>
                <a:latin typeface="+mn-lt"/>
              </a:defRPr>
            </a:lvl3pPr>
            <a:lvl4pPr marL="1371600" indent="0">
              <a:lnSpc>
                <a:spcPct val="120000"/>
              </a:lnSpc>
              <a:spcBef>
                <a:spcPts val="1000"/>
              </a:spcBef>
              <a:buNone/>
              <a:defRPr sz="1200">
                <a:solidFill>
                  <a:schemeClr val="bg1"/>
                </a:solidFill>
                <a:latin typeface="+mn-lt"/>
              </a:defRPr>
            </a:lvl4pPr>
            <a:lvl5pPr marL="1828800" indent="0">
              <a:lnSpc>
                <a:spcPct val="120000"/>
              </a:lnSpc>
              <a:spcBef>
                <a:spcPts val="1000"/>
              </a:spcBef>
              <a:buNone/>
              <a:defRPr sz="12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Marshall University-07-29-2025</a:t>
            </a:r>
            <a:endParaRPr lang="en-US" dirty="0"/>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245611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D51531-1219-2E4B-DCE7-C6FD9D809F0C}"/>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BEC02E56-87A4-158A-F0B0-DB8E9BE3AE5E}"/>
              </a:ext>
              <a:ext uri="{C183D7F6-B498-43B3-948B-1728B52AA6E4}">
                <adec:decorative xmlns:adec="http://schemas.microsoft.com/office/drawing/2017/decorative" val="1"/>
              </a:ext>
            </a:extLst>
          </p:cNvPr>
          <p:cNvCxnSpPr>
            <a:cxnSpLocks/>
          </p:cNvCxnSpPr>
          <p:nvPr userDrawn="1"/>
        </p:nvCxnSpPr>
        <p:spPr>
          <a:xfrm>
            <a:off x="807039" y="1991547"/>
            <a:ext cx="10546763"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643842"/>
            <a:ext cx="10515601" cy="1140849"/>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Table Placeholder 9">
            <a:extLst>
              <a:ext uri="{FF2B5EF4-FFF2-40B4-BE49-F238E27FC236}">
                <a16:creationId xmlns:a16="http://schemas.microsoft.com/office/drawing/2014/main" id="{471D7DE3-05F5-8052-02FA-6EF9717E15BE}"/>
              </a:ext>
            </a:extLst>
          </p:cNvPr>
          <p:cNvSpPr>
            <a:spLocks noGrp="1"/>
          </p:cNvSpPr>
          <p:nvPr>
            <p:ph type="tbl" sz="quarter" idx="13"/>
          </p:nvPr>
        </p:nvSpPr>
        <p:spPr>
          <a:xfrm>
            <a:off x="835025" y="2560638"/>
            <a:ext cx="10515600" cy="3478212"/>
          </a:xfrm>
        </p:spPr>
        <p:txBody>
          <a:bodyPr/>
          <a:lstStyle>
            <a:lvl1pPr>
              <a:defRPr sz="2400">
                <a:latin typeface="+mn-lt"/>
              </a:defRPr>
            </a:lvl1pPr>
          </a:lstStyle>
          <a:p>
            <a:r>
              <a:rPr lang="en-US" dirty="0"/>
              <a:t>Click icon to add table</a:t>
            </a:r>
          </a:p>
        </p:txBody>
      </p:sp>
      <p:cxnSp>
        <p:nvCxnSpPr>
          <p:cNvPr id="8" name="Straight Connector 7">
            <a:extLst>
              <a:ext uri="{FF2B5EF4-FFF2-40B4-BE49-F238E27FC236}">
                <a16:creationId xmlns:a16="http://schemas.microsoft.com/office/drawing/2014/main" id="{6468DE94-FC46-A848-7949-ABFEADADEA16}"/>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Marshall University-07-29-2025</a:t>
            </a:r>
            <a:endParaRPr lang="en-US" dirty="0"/>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45459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9F5C3D-E9E6-75E0-BF7D-799B5CFE5ED0}"/>
              </a:ext>
              <a:ext uri="{C183D7F6-B498-43B3-948B-1728B52AA6E4}">
                <adec:decorative xmlns:adec="http://schemas.microsoft.com/office/drawing/2017/decorative" val="1"/>
              </a:ext>
            </a:extLst>
          </p:cNvPr>
          <p:cNvGrpSpPr/>
          <p:nvPr userDrawn="1"/>
        </p:nvGrpSpPr>
        <p:grpSpPr>
          <a:xfrm>
            <a:off x="4575462" y="4137"/>
            <a:ext cx="7616537" cy="6853863"/>
            <a:chOff x="4575462" y="4137"/>
            <a:chExt cx="7616537" cy="6853863"/>
          </a:xfrm>
        </p:grpSpPr>
        <p:grpSp>
          <p:nvGrpSpPr>
            <p:cNvPr id="16" name="Group 15">
              <a:extLst>
                <a:ext uri="{FF2B5EF4-FFF2-40B4-BE49-F238E27FC236}">
                  <a16:creationId xmlns:a16="http://schemas.microsoft.com/office/drawing/2014/main" id="{CDE1D2C2-40C4-6B80-E8C6-B4CE94C23037}"/>
                </a:ext>
              </a:extLst>
            </p:cNvPr>
            <p:cNvGrpSpPr/>
            <p:nvPr/>
          </p:nvGrpSpPr>
          <p:grpSpPr>
            <a:xfrm>
              <a:off x="4575462" y="691665"/>
              <a:ext cx="364018" cy="857035"/>
              <a:chOff x="468157" y="1144246"/>
              <a:chExt cx="364018" cy="857035"/>
            </a:xfrm>
          </p:grpSpPr>
          <p:sp>
            <p:nvSpPr>
              <p:cNvPr id="27" name="Oval 26">
                <a:extLst>
                  <a:ext uri="{FF2B5EF4-FFF2-40B4-BE49-F238E27FC236}">
                    <a16:creationId xmlns:a16="http://schemas.microsoft.com/office/drawing/2014/main" id="{7C904D88-E1BE-F1FA-D405-F55DA966DA84}"/>
                  </a:ext>
                  <a:ext uri="{C183D7F6-B498-43B3-948B-1728B52AA6E4}">
                    <adec:decorative xmlns:adec="http://schemas.microsoft.com/office/drawing/2017/decorative" val="1"/>
                  </a:ext>
                </a:extLst>
              </p:cNvPr>
              <p:cNvSpPr/>
              <p:nvPr/>
            </p:nvSpPr>
            <p:spPr>
              <a:xfrm>
                <a:off x="705405" y="1144246"/>
                <a:ext cx="126770" cy="126770"/>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8" name="Graphic 12">
                <a:extLst>
                  <a:ext uri="{FF2B5EF4-FFF2-40B4-BE49-F238E27FC236}">
                    <a16:creationId xmlns:a16="http://schemas.microsoft.com/office/drawing/2014/main" id="{1D8F0816-C429-D32E-058B-33405874DFA7}"/>
                  </a:ext>
                  <a:ext uri="{C183D7F6-B498-43B3-948B-1728B52AA6E4}">
                    <adec:decorative xmlns:adec="http://schemas.microsoft.com/office/drawing/2017/decorative" val="1"/>
                  </a:ext>
                </a:extLst>
              </p:cNvPr>
              <p:cNvSpPr/>
              <p:nvPr/>
            </p:nvSpPr>
            <p:spPr>
              <a:xfrm>
                <a:off x="468157" y="1963496"/>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pic>
          <p:nvPicPr>
            <p:cNvPr id="4" name="Content Placeholder 14">
              <a:extLst>
                <a:ext uri="{FF2B5EF4-FFF2-40B4-BE49-F238E27FC236}">
                  <a16:creationId xmlns:a16="http://schemas.microsoft.com/office/drawing/2014/main" id="{14AC0A97-7D79-3DBE-FB53-A9EBFD806E0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42796" y="4137"/>
              <a:ext cx="5649203" cy="6853863"/>
            </a:xfrm>
            <a:prstGeom prst="rect">
              <a:avLst/>
            </a:prstGeom>
          </p:spPr>
        </p:pic>
      </p:grpSp>
      <p:sp>
        <p:nvSpPr>
          <p:cNvPr id="2" name="Title 1">
            <a:extLst>
              <a:ext uri="{FF2B5EF4-FFF2-40B4-BE49-F238E27FC236}">
                <a16:creationId xmlns:a16="http://schemas.microsoft.com/office/drawing/2014/main" id="{51E83F98-B388-2594-BACB-E3DB652C97D5}"/>
              </a:ext>
            </a:extLst>
          </p:cNvPr>
          <p:cNvSpPr>
            <a:spLocks noGrp="1"/>
          </p:cNvSpPr>
          <p:nvPr>
            <p:ph type="title" hasCustomPrompt="1"/>
          </p:nvPr>
        </p:nvSpPr>
        <p:spPr>
          <a:xfrm>
            <a:off x="835831" y="173735"/>
            <a:ext cx="4409514" cy="2203704"/>
          </a:xfrm>
        </p:spPr>
        <p:txBody>
          <a:bodyPr anchor="b">
            <a:noAutofit/>
          </a:bodyPr>
          <a:lstStyle>
            <a:lvl1pPr>
              <a:defRPr sz="3200" cap="all" baseline="0">
                <a:solidFill>
                  <a:schemeClr val="accent3"/>
                </a:solidFill>
              </a:defRPr>
            </a:lvl1pPr>
          </a:lstStyle>
          <a:p>
            <a:r>
              <a:rPr lang="en-US" dirty="0"/>
              <a:t>Click to add title</a:t>
            </a:r>
          </a:p>
        </p:txBody>
      </p:sp>
      <p:sp>
        <p:nvSpPr>
          <p:cNvPr id="7" name="Content Placeholder 6">
            <a:extLst>
              <a:ext uri="{FF2B5EF4-FFF2-40B4-BE49-F238E27FC236}">
                <a16:creationId xmlns:a16="http://schemas.microsoft.com/office/drawing/2014/main" id="{0D9D0F3E-69D8-49F3-5D7A-71FDC4E3EEE3}"/>
              </a:ext>
            </a:extLst>
          </p:cNvPr>
          <p:cNvSpPr>
            <a:spLocks noGrp="1"/>
          </p:cNvSpPr>
          <p:nvPr>
            <p:ph sz="quarter" idx="14" hasCustomPrompt="1"/>
          </p:nvPr>
        </p:nvSpPr>
        <p:spPr>
          <a:xfrm>
            <a:off x="831850" y="3079119"/>
            <a:ext cx="4413250" cy="2752725"/>
          </a:xfrm>
        </p:spPr>
        <p:txBody>
          <a:bodyPr/>
          <a:lstStyle>
            <a:lvl1pPr>
              <a:lnSpc>
                <a:spcPct val="120000"/>
              </a:lnSpc>
              <a:spcBef>
                <a:spcPts val="1000"/>
              </a:spcBef>
              <a:defRPr sz="1800">
                <a:solidFill>
                  <a:schemeClr val="bg1"/>
                </a:solidFill>
                <a:latin typeface="+mn-lt"/>
              </a:defRPr>
            </a:lvl1pPr>
            <a:lvl2pPr>
              <a:lnSpc>
                <a:spcPct val="120000"/>
              </a:lnSpc>
              <a:spcBef>
                <a:spcPts val="1000"/>
              </a:spcBef>
              <a:buClr>
                <a:schemeClr val="accent3"/>
              </a:buClr>
              <a:defRPr sz="1600">
                <a:solidFill>
                  <a:schemeClr val="bg1"/>
                </a:solidFill>
                <a:latin typeface="+mn-lt"/>
              </a:defRPr>
            </a:lvl2pPr>
            <a:lvl3pPr>
              <a:lnSpc>
                <a:spcPct val="120000"/>
              </a:lnSpc>
              <a:spcBef>
                <a:spcPts val="1000"/>
              </a:spcBef>
              <a:buClr>
                <a:schemeClr val="accent3"/>
              </a:buClr>
              <a:defRPr sz="1400">
                <a:solidFill>
                  <a:schemeClr val="bg1"/>
                </a:solidFill>
                <a:latin typeface="+mn-lt"/>
              </a:defRPr>
            </a:lvl3pPr>
            <a:lvl4pPr>
              <a:lnSpc>
                <a:spcPct val="120000"/>
              </a:lnSpc>
              <a:spcBef>
                <a:spcPts val="1000"/>
              </a:spcBef>
              <a:buClr>
                <a:schemeClr val="accent3"/>
              </a:buClr>
              <a:defRPr sz="1200">
                <a:solidFill>
                  <a:schemeClr val="bg1"/>
                </a:solidFill>
                <a:latin typeface="+mn-lt"/>
              </a:defRPr>
            </a:lvl4pPr>
            <a:lvl5pPr>
              <a:lnSpc>
                <a:spcPct val="120000"/>
              </a:lnSpc>
              <a:spcBef>
                <a:spcPts val="1000"/>
              </a:spcBef>
              <a:buClr>
                <a:schemeClr val="accent3"/>
              </a:buCl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61CFC792-44F7-2497-E19D-8FB08AFF94F7}"/>
              </a:ext>
              <a:ext uri="{C183D7F6-B498-43B3-948B-1728B52AA6E4}">
                <adec:decorative xmlns:adec="http://schemas.microsoft.com/office/drawing/2017/decorative" val="1"/>
              </a:ext>
            </a:extLst>
          </p:cNvPr>
          <p:cNvCxnSpPr>
            <a:cxnSpLocks/>
          </p:cNvCxnSpPr>
          <p:nvPr userDrawn="1"/>
        </p:nvCxnSpPr>
        <p:spPr>
          <a:xfrm>
            <a:off x="835831" y="2679192"/>
            <a:ext cx="4101929"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260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3" y="1821180"/>
            <a:ext cx="12191994" cy="3215641"/>
          </a:xfrm>
        </p:spPr>
        <p:txBody>
          <a:bodyPr lIns="0" rIns="0" bIns="0" anchor="ctr" anchorCtr="0">
            <a:noAutofit/>
          </a:bodyPr>
          <a:lstStyle>
            <a:lvl1pPr algn="ctr">
              <a:defRPr sz="6000" kern="1200" cap="all" spc="300" baseline="0">
                <a:solidFill>
                  <a:schemeClr val="accent3">
                    <a:lumMod val="75000"/>
                  </a:schemeClr>
                </a:solidFill>
              </a:defRPr>
            </a:lvl1pPr>
          </a:lstStyle>
          <a:p>
            <a:r>
              <a:rPr lang="en-US" dirty="0"/>
              <a:t>Click to add title</a:t>
            </a:r>
          </a:p>
        </p:txBody>
      </p:sp>
    </p:spTree>
    <p:extLst>
      <p:ext uri="{BB962C8B-B14F-4D97-AF65-F5344CB8AC3E}">
        <p14:creationId xmlns:p14="http://schemas.microsoft.com/office/powerpoint/2010/main" val="1635045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084D09-1B2D-4EE2-82A7-83196133B801}"/>
              </a:ext>
              <a:ext uri="{C183D7F6-B498-43B3-948B-1728B52AA6E4}">
                <adec:decorative xmlns:adec="http://schemas.microsoft.com/office/drawing/2017/decorative" val="1"/>
              </a:ext>
            </a:extLst>
          </p:cNvPr>
          <p:cNvGrpSpPr/>
          <p:nvPr userDrawn="1"/>
        </p:nvGrpSpPr>
        <p:grpSpPr>
          <a:xfrm>
            <a:off x="0" y="-6350"/>
            <a:ext cx="12185769" cy="6864350"/>
            <a:chOff x="0" y="-6350"/>
            <a:chExt cx="12185769" cy="6864350"/>
          </a:xfrm>
        </p:grpSpPr>
        <p:sp>
          <p:nvSpPr>
            <p:cNvPr id="4" name="Rectangle 3">
              <a:extLst>
                <a:ext uri="{FF2B5EF4-FFF2-40B4-BE49-F238E27FC236}">
                  <a16:creationId xmlns:a16="http://schemas.microsoft.com/office/drawing/2014/main" id="{53860AA6-1B14-DF89-B725-CC444E502028}"/>
                </a:ext>
                <a:ext uri="{C183D7F6-B498-43B3-948B-1728B52AA6E4}">
                  <adec:decorative xmlns:adec="http://schemas.microsoft.com/office/drawing/2017/decorative" val="1"/>
                </a:ext>
              </a:extLst>
            </p:cNvPr>
            <p:cNvSpPr/>
            <p:nvPr/>
          </p:nvSpPr>
          <p:spPr>
            <a:xfrm>
              <a:off x="0" y="-6350"/>
              <a:ext cx="6160393"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Content Placeholder 14">
              <a:extLst>
                <a:ext uri="{FF2B5EF4-FFF2-40B4-BE49-F238E27FC236}">
                  <a16:creationId xmlns:a16="http://schemas.microsoft.com/office/drawing/2014/main" id="{D172E570-D67F-4980-88C2-CF6560C1C193}"/>
                </a:ext>
                <a:ext uri="{C183D7F6-B498-43B3-948B-1728B52AA6E4}">
                  <adec:decorative xmlns:adec="http://schemas.microsoft.com/office/drawing/2017/decorative" val="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rot="5400000">
              <a:off x="5750267" y="410125"/>
              <a:ext cx="6845628" cy="6025377"/>
            </a:xfrm>
            <a:prstGeom prst="rect">
              <a:avLst/>
            </a:prstGeom>
          </p:spPr>
        </p:pic>
        <p:grpSp>
          <p:nvGrpSpPr>
            <p:cNvPr id="7" name="Group 6">
              <a:extLst>
                <a:ext uri="{FF2B5EF4-FFF2-40B4-BE49-F238E27FC236}">
                  <a16:creationId xmlns:a16="http://schemas.microsoft.com/office/drawing/2014/main" id="{AF90BF68-CF26-6705-CBFD-428BEB787EDB}"/>
                </a:ext>
              </a:extLst>
            </p:cNvPr>
            <p:cNvGrpSpPr/>
            <p:nvPr/>
          </p:nvGrpSpPr>
          <p:grpSpPr>
            <a:xfrm rot="10800000">
              <a:off x="5304704" y="259572"/>
              <a:ext cx="584267" cy="390181"/>
              <a:chOff x="1876516" y="596691"/>
              <a:chExt cx="584267" cy="390181"/>
            </a:xfrm>
          </p:grpSpPr>
          <p:sp>
            <p:nvSpPr>
              <p:cNvPr id="8" name="Oval 7">
                <a:extLst>
                  <a:ext uri="{FF2B5EF4-FFF2-40B4-BE49-F238E27FC236}">
                    <a16:creationId xmlns:a16="http://schemas.microsoft.com/office/drawing/2014/main" id="{1066F635-8DB9-B091-8467-D8F0327217F4}"/>
                  </a:ext>
                  <a:ext uri="{C183D7F6-B498-43B3-948B-1728B52AA6E4}">
                    <adec:decorative xmlns:adec="http://schemas.microsoft.com/office/drawing/2017/decorative" val="1"/>
                  </a:ext>
                </a:extLst>
              </p:cNvPr>
              <p:cNvSpPr/>
              <p:nvPr/>
            </p:nvSpPr>
            <p:spPr>
              <a:xfrm>
                <a:off x="1876516" y="842493"/>
                <a:ext cx="144379" cy="144379"/>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Graphic 12">
                <a:extLst>
                  <a:ext uri="{FF2B5EF4-FFF2-40B4-BE49-F238E27FC236}">
                    <a16:creationId xmlns:a16="http://schemas.microsoft.com/office/drawing/2014/main" id="{882D2FD3-A05B-400C-6347-115486FFD943}"/>
                  </a:ext>
                  <a:ext uri="{C183D7F6-B498-43B3-948B-1728B52AA6E4}">
                    <adec:decorative xmlns:adec="http://schemas.microsoft.com/office/drawing/2017/decorative" val="1"/>
                  </a:ext>
                </a:extLst>
              </p:cNvPr>
              <p:cNvSpPr/>
              <p:nvPr/>
            </p:nvSpPr>
            <p:spPr>
              <a:xfrm>
                <a:off x="2360199" y="596691"/>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960459F4-C5B9-4070-46D1-2E7DA3EFBFC9}"/>
              </a:ext>
            </a:extLst>
          </p:cNvPr>
          <p:cNvSpPr>
            <a:spLocks noGrp="1"/>
          </p:cNvSpPr>
          <p:nvPr>
            <p:ph type="title"/>
          </p:nvPr>
        </p:nvSpPr>
        <p:spPr>
          <a:xfrm>
            <a:off x="838201" y="365125"/>
            <a:ext cx="4466502" cy="1936866"/>
          </a:xfrm>
        </p:spPr>
        <p:txBody>
          <a:bodyPr anchor="b"/>
          <a:lstStyle>
            <a:lvl1pPr>
              <a:defRPr sz="3200" cap="all" baseline="0">
                <a:solidFill>
                  <a:schemeClr val="accent3">
                    <a:lumMod val="75000"/>
                  </a:schemeClr>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34F613B1-323C-4C25-4526-1D3313A7161D}"/>
              </a:ext>
              <a:ext uri="{C183D7F6-B498-43B3-948B-1728B52AA6E4}">
                <adec:decorative xmlns:adec="http://schemas.microsoft.com/office/drawing/2017/decorative" val="1"/>
              </a:ext>
            </a:extLst>
          </p:cNvPr>
          <p:cNvCxnSpPr>
            <a:cxnSpLocks/>
          </p:cNvCxnSpPr>
          <p:nvPr userDrawn="1"/>
        </p:nvCxnSpPr>
        <p:spPr>
          <a:xfrm>
            <a:off x="835831" y="2620500"/>
            <a:ext cx="4471665"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D2C2143-1936-BBDA-A6A8-40B6DBD16AED}"/>
              </a:ext>
            </a:extLst>
          </p:cNvPr>
          <p:cNvSpPr>
            <a:spLocks noGrp="1"/>
          </p:cNvSpPr>
          <p:nvPr>
            <p:ph sz="quarter" idx="10" hasCustomPrompt="1"/>
          </p:nvPr>
        </p:nvSpPr>
        <p:spPr>
          <a:xfrm>
            <a:off x="838201" y="3097848"/>
            <a:ext cx="4466504" cy="3405187"/>
          </a:xfrm>
        </p:spPr>
        <p:txBody>
          <a:bodyPr/>
          <a:lstStyle>
            <a:lvl1pPr>
              <a:lnSpc>
                <a:spcPct val="120000"/>
              </a:lnSpc>
              <a:spcBef>
                <a:spcPts val="1000"/>
              </a:spcBef>
              <a:spcAft>
                <a:spcPts val="600"/>
              </a:spcAft>
              <a:defRPr sz="1800">
                <a:solidFill>
                  <a:schemeClr val="bg1"/>
                </a:solidFill>
                <a:latin typeface="+mn-lt"/>
              </a:defRPr>
            </a:lvl1pPr>
            <a:lvl2pPr>
              <a:lnSpc>
                <a:spcPct val="120000"/>
              </a:lnSpc>
              <a:spcBef>
                <a:spcPts val="1000"/>
              </a:spcBef>
              <a:spcAft>
                <a:spcPts val="600"/>
              </a:spcAft>
              <a:defRPr sz="1600">
                <a:solidFill>
                  <a:schemeClr val="bg1"/>
                </a:solidFill>
                <a:latin typeface="+mn-lt"/>
              </a:defRPr>
            </a:lvl2pPr>
            <a:lvl3pPr>
              <a:lnSpc>
                <a:spcPct val="120000"/>
              </a:lnSpc>
              <a:spcBef>
                <a:spcPts val="1000"/>
              </a:spcBef>
              <a:spcAft>
                <a:spcPts val="600"/>
              </a:spcAft>
              <a:defRPr sz="1400">
                <a:solidFill>
                  <a:schemeClr val="bg1"/>
                </a:solidFill>
                <a:latin typeface="+mn-lt"/>
              </a:defRPr>
            </a:lvl3pPr>
            <a:lvl4pPr>
              <a:lnSpc>
                <a:spcPct val="120000"/>
              </a:lnSpc>
              <a:spcBef>
                <a:spcPts val="1000"/>
              </a:spcBef>
              <a:spcAft>
                <a:spcPts val="600"/>
              </a:spcAft>
              <a:defRPr sz="1200">
                <a:solidFill>
                  <a:schemeClr val="bg1"/>
                </a:solidFill>
                <a:latin typeface="+mn-lt"/>
              </a:defRPr>
            </a:lvl4pPr>
            <a:lvl5pPr>
              <a:lnSpc>
                <a:spcPct val="120000"/>
              </a:lnSpc>
              <a:spcBef>
                <a:spcPts val="1000"/>
              </a:spcBef>
              <a:spcAft>
                <a:spcPts val="600"/>
              </a:spcAft>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9040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5B81B-FCE8-FE9C-8F0A-6488B25F0F6A}"/>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21869" y="579120"/>
            <a:ext cx="11548261" cy="2733306"/>
          </a:xfrm>
        </p:spPr>
        <p:txBody>
          <a:bodyPr anchor="b">
            <a:noAutofit/>
          </a:bodyPr>
          <a:lstStyle>
            <a:lvl1pPr algn="ctr">
              <a:defRPr sz="3200" cap="all" spc="300" baseline="0"/>
            </a:lvl1pPr>
          </a:lstStyle>
          <a:p>
            <a:r>
              <a:rPr lang="en-US" dirty="0"/>
              <a:t>Click to add title</a:t>
            </a:r>
          </a:p>
        </p:txBody>
      </p:sp>
      <p:sp>
        <p:nvSpPr>
          <p:cNvPr id="7" name="Subtitle 2">
            <a:extLst>
              <a:ext uri="{FF2B5EF4-FFF2-40B4-BE49-F238E27FC236}">
                <a16:creationId xmlns:a16="http://schemas.microsoft.com/office/drawing/2014/main" id="{5F877C2F-8190-18D9-5D24-5BD7B05A29F8}"/>
              </a:ext>
            </a:extLst>
          </p:cNvPr>
          <p:cNvSpPr>
            <a:spLocks noGrp="1"/>
          </p:cNvSpPr>
          <p:nvPr>
            <p:ph type="subTitle" idx="1" hasCustomPrompt="1"/>
          </p:nvPr>
        </p:nvSpPr>
        <p:spPr>
          <a:xfrm>
            <a:off x="321868" y="3484615"/>
            <a:ext cx="11562303" cy="2387865"/>
          </a:xfrm>
        </p:spPr>
        <p:txBody>
          <a:bodyPr>
            <a:noAutofit/>
          </a:bodyPr>
          <a:lstStyle>
            <a:lvl1pPr marL="0" indent="0" algn="ctr">
              <a:buNone/>
              <a:defRPr sz="60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Marshall University-07-29-2025</a:t>
            </a:r>
            <a:endParaRPr lang="en-US" dirty="0"/>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868659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64209F-41AB-70E5-1B9E-7490900C59C9}"/>
              </a:ext>
              <a:ext uri="{C183D7F6-B498-43B3-948B-1728B52AA6E4}">
                <adec:decorative xmlns:adec="http://schemas.microsoft.com/office/drawing/2017/decorative" val="1"/>
              </a:ext>
            </a:extLst>
          </p:cNvPr>
          <p:cNvSpPr/>
          <p:nvPr userDrawn="1"/>
        </p:nvSpPr>
        <p:spPr>
          <a:xfrm>
            <a:off x="2" y="1"/>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32D3409-585B-54E2-1DCC-AC58804E4AE7}"/>
              </a:ext>
              <a:ext uri="{C183D7F6-B498-43B3-948B-1728B52AA6E4}">
                <adec:decorative xmlns:adec="http://schemas.microsoft.com/office/drawing/2017/decorative" val="1"/>
              </a:ext>
            </a:extLst>
          </p:cNvPr>
          <p:cNvSpPr/>
          <p:nvPr userDrawn="1"/>
        </p:nvSpPr>
        <p:spPr>
          <a:xfrm>
            <a:off x="1" y="-6350"/>
            <a:ext cx="6096000"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99891" y="511762"/>
            <a:ext cx="4960830" cy="2785158"/>
          </a:xfrm>
        </p:spPr>
        <p:txBody>
          <a:bodyPr anchor="b">
            <a:noAutofit/>
          </a:bodyPr>
          <a:lstStyle>
            <a:lvl1pPr algn="l">
              <a:defRPr sz="2400" cap="all" spc="300" baseline="0"/>
            </a:lvl1pPr>
          </a:lstStyle>
          <a:p>
            <a:r>
              <a:rPr lang="en-US" dirty="0"/>
              <a:t>Click to add title</a:t>
            </a:r>
          </a:p>
        </p:txBody>
      </p:sp>
      <p:sp>
        <p:nvSpPr>
          <p:cNvPr id="8" name="Subtitle 2">
            <a:extLst>
              <a:ext uri="{FF2B5EF4-FFF2-40B4-BE49-F238E27FC236}">
                <a16:creationId xmlns:a16="http://schemas.microsoft.com/office/drawing/2014/main" id="{E47B8A5C-E279-DB0B-E9D3-927417876125}"/>
              </a:ext>
            </a:extLst>
          </p:cNvPr>
          <p:cNvSpPr>
            <a:spLocks noGrp="1"/>
          </p:cNvSpPr>
          <p:nvPr>
            <p:ph type="subTitle" idx="1" hasCustomPrompt="1"/>
          </p:nvPr>
        </p:nvSpPr>
        <p:spPr>
          <a:xfrm>
            <a:off x="802640" y="3484615"/>
            <a:ext cx="4958081" cy="2387865"/>
          </a:xfrm>
        </p:spPr>
        <p:txBody>
          <a:bodyPr>
            <a:noAutofit/>
          </a:bodyPr>
          <a:lstStyle>
            <a:lvl1pPr marL="0" indent="0" algn="l">
              <a:buNone/>
              <a:defRPr sz="32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0" name="Picture Placeholder 9">
            <a:extLst>
              <a:ext uri="{FF2B5EF4-FFF2-40B4-BE49-F238E27FC236}">
                <a16:creationId xmlns:a16="http://schemas.microsoft.com/office/drawing/2014/main" id="{D386C402-C5C5-2A54-C618-62673AD93CB4}"/>
              </a:ext>
            </a:extLst>
          </p:cNvPr>
          <p:cNvSpPr>
            <a:spLocks noGrp="1"/>
          </p:cNvSpPr>
          <p:nvPr>
            <p:ph type="pic" sz="quarter" idx="13"/>
          </p:nvPr>
        </p:nvSpPr>
        <p:spPr>
          <a:xfrm>
            <a:off x="6497638" y="336550"/>
            <a:ext cx="5322887" cy="6184900"/>
          </a:xfrm>
        </p:spPr>
        <p:txBody>
          <a:bodyPr/>
          <a:lstStyle>
            <a:lvl1pPr algn="ctr">
              <a:defRPr sz="2000"/>
            </a:lvl1pPr>
          </a:lstStyle>
          <a:p>
            <a:r>
              <a:rPr lang="en-US" dirty="0"/>
              <a:t>Click icon to add picture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Marshall University-07-29-2025</a:t>
            </a:r>
            <a:endParaRPr lang="en-US" dirty="0"/>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68321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2 column">
    <p:spTree>
      <p:nvGrpSpPr>
        <p:cNvPr id="1" name=""/>
        <p:cNvGrpSpPr/>
        <p:nvPr/>
      </p:nvGrpSpPr>
      <p:grpSpPr>
        <a:xfrm>
          <a:off x="0" y="0"/>
          <a:ext cx="0" cy="0"/>
          <a:chOff x="0" y="0"/>
          <a:chExt cx="0" cy="0"/>
        </a:xfrm>
      </p:grpSpPr>
      <p:pic>
        <p:nvPicPr>
          <p:cNvPr id="4" name="Content Placeholder 14">
            <a:extLst>
              <a:ext uri="{FF2B5EF4-FFF2-40B4-BE49-F238E27FC236}">
                <a16:creationId xmlns:a16="http://schemas.microsoft.com/office/drawing/2014/main" id="{318CE367-BBCB-F4AB-635F-4C9995EAE35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0"/>
            <a:ext cx="2356339" cy="6853863"/>
          </a:xfrm>
          <a:prstGeom prst="rect">
            <a:avLst/>
          </a:prstGeom>
        </p:spPr>
      </p:pic>
      <p:sp>
        <p:nvSpPr>
          <p:cNvPr id="5" name="Rectangle 4">
            <a:extLst>
              <a:ext uri="{FF2B5EF4-FFF2-40B4-BE49-F238E27FC236}">
                <a16:creationId xmlns:a16="http://schemas.microsoft.com/office/drawing/2014/main" id="{5CE3FBBA-81E2-31F1-EF51-02706B5B5C0A}"/>
              </a:ext>
              <a:ext uri="{C183D7F6-B498-43B3-948B-1728B52AA6E4}">
                <adec:decorative xmlns:adec="http://schemas.microsoft.com/office/drawing/2017/decorative" val="1"/>
              </a:ext>
            </a:extLst>
          </p:cNvPr>
          <p:cNvSpPr/>
          <p:nvPr userDrawn="1"/>
        </p:nvSpPr>
        <p:spPr>
          <a:xfrm>
            <a:off x="2356339" y="-6350"/>
            <a:ext cx="983180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6" name="Straight Connector 5">
            <a:extLst>
              <a:ext uri="{FF2B5EF4-FFF2-40B4-BE49-F238E27FC236}">
                <a16:creationId xmlns:a16="http://schemas.microsoft.com/office/drawing/2014/main" id="{9AD3746D-3CD1-FFA5-0019-AD0C588B1924}"/>
              </a:ext>
              <a:ext uri="{C183D7F6-B498-43B3-948B-1728B52AA6E4}">
                <adec:decorative xmlns:adec="http://schemas.microsoft.com/office/drawing/2017/decorative" val="1"/>
              </a:ext>
            </a:extLst>
          </p:cNvPr>
          <p:cNvCxnSpPr>
            <a:cxnSpLocks/>
          </p:cNvCxnSpPr>
          <p:nvPr userDrawn="1"/>
        </p:nvCxnSpPr>
        <p:spPr>
          <a:xfrm>
            <a:off x="3305669" y="2002443"/>
            <a:ext cx="7922116"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305669" y="113097"/>
            <a:ext cx="7420819" cy="16563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3" name="Content Placeholder 12">
            <a:extLst>
              <a:ext uri="{FF2B5EF4-FFF2-40B4-BE49-F238E27FC236}">
                <a16:creationId xmlns:a16="http://schemas.microsoft.com/office/drawing/2014/main" id="{B9624CF4-7769-4663-3361-39136F5E20C8}"/>
              </a:ext>
            </a:extLst>
          </p:cNvPr>
          <p:cNvSpPr>
            <a:spLocks noGrp="1"/>
          </p:cNvSpPr>
          <p:nvPr>
            <p:ph sz="quarter" idx="31" hasCustomPrompt="1"/>
          </p:nvPr>
        </p:nvSpPr>
        <p:spPr>
          <a:xfrm>
            <a:off x="3305669" y="2470150"/>
            <a:ext cx="7420819" cy="3676649"/>
          </a:xfrm>
        </p:spPr>
        <p:txBody>
          <a:bodyPr/>
          <a:lstStyle>
            <a:lvl1pPr marL="285750" indent="-285750">
              <a:lnSpc>
                <a:spcPct val="120000"/>
              </a:lnSpc>
              <a:spcBef>
                <a:spcPts val="1000"/>
              </a:spcBef>
              <a:spcAft>
                <a:spcPts val="600"/>
              </a:spcAft>
              <a:buClr>
                <a:schemeClr val="accent3"/>
              </a:buClr>
              <a:buFont typeface="Arial" panose="020B0604020202020204" pitchFamily="34" charset="0"/>
              <a:buChar char="•"/>
              <a:defRPr sz="1800">
                <a:solidFill>
                  <a:schemeClr val="bg1"/>
                </a:solidFill>
                <a:latin typeface="+mn-lt"/>
              </a:defRPr>
            </a:lvl1pPr>
            <a:lvl2pPr marL="800100" indent="-342900">
              <a:lnSpc>
                <a:spcPct val="120000"/>
              </a:lnSpc>
              <a:spcBef>
                <a:spcPts val="1000"/>
              </a:spcBef>
              <a:spcAft>
                <a:spcPts val="600"/>
              </a:spcAft>
              <a:buClr>
                <a:schemeClr val="accent3"/>
              </a:buClr>
              <a:buFont typeface="Arial" panose="020B0604020202020204" pitchFamily="34" charset="0"/>
              <a:buChar char="•"/>
              <a:defRPr sz="1600">
                <a:solidFill>
                  <a:schemeClr val="bg1"/>
                </a:solidFill>
                <a:latin typeface="+mn-lt"/>
              </a:defRPr>
            </a:lvl2pPr>
            <a:lvl3pPr marL="1257300" indent="-342900">
              <a:lnSpc>
                <a:spcPct val="120000"/>
              </a:lnSpc>
              <a:spcBef>
                <a:spcPts val="1000"/>
              </a:spcBef>
              <a:spcAft>
                <a:spcPts val="600"/>
              </a:spcAft>
              <a:buClr>
                <a:schemeClr val="accent3"/>
              </a:buClr>
              <a:buFont typeface="Arial" panose="020B0604020202020204" pitchFamily="34" charset="0"/>
              <a:buChar char="•"/>
              <a:defRPr sz="1400">
                <a:solidFill>
                  <a:schemeClr val="bg1"/>
                </a:solidFill>
                <a:latin typeface="+mn-lt"/>
              </a:defRPr>
            </a:lvl3pPr>
            <a:lvl4pPr marL="16573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4pPr>
            <a:lvl5pPr marL="21145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Marshall University-07-29-2025</a:t>
            </a:r>
            <a:endParaRPr lang="en-US" dirty="0"/>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0280267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2 colum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61F2FA-20C7-5447-C138-CE2CA1867FE7}"/>
              </a:ext>
              <a:ext uri="{C183D7F6-B498-43B3-948B-1728B52AA6E4}">
                <adec:decorative xmlns:adec="http://schemas.microsoft.com/office/drawing/2017/decorative" val="1"/>
              </a:ext>
            </a:extLst>
          </p:cNvPr>
          <p:cNvGrpSpPr/>
          <p:nvPr userDrawn="1"/>
        </p:nvGrpSpPr>
        <p:grpSpPr>
          <a:xfrm>
            <a:off x="3" y="2"/>
            <a:ext cx="12191997" cy="6857998"/>
            <a:chOff x="3" y="2"/>
            <a:chExt cx="12191997" cy="6857998"/>
          </a:xfrm>
        </p:grpSpPr>
        <p:sp>
          <p:nvSpPr>
            <p:cNvPr id="21" name="Rectangle 20">
              <a:extLst>
                <a:ext uri="{FF2B5EF4-FFF2-40B4-BE49-F238E27FC236}">
                  <a16:creationId xmlns:a16="http://schemas.microsoft.com/office/drawing/2014/main" id="{DFEDD626-82E4-71C6-25F1-CDA46B7B3F39}"/>
                </a:ext>
              </a:extLst>
            </p:cNvPr>
            <p:cNvSpPr/>
            <p:nvPr/>
          </p:nvSpPr>
          <p:spPr>
            <a:xfrm>
              <a:off x="3" y="2"/>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DC952AF-CE06-54F7-CB4A-1722F90AC3D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2"/>
              <a:ext cx="12191994" cy="6857996"/>
            </a:xfrm>
            <a:prstGeom prst="rect">
              <a:avLst/>
            </a:prstGeom>
          </p:spPr>
        </p:pic>
        <p:grpSp>
          <p:nvGrpSpPr>
            <p:cNvPr id="11" name="Group 10">
              <a:extLst>
                <a:ext uri="{FF2B5EF4-FFF2-40B4-BE49-F238E27FC236}">
                  <a16:creationId xmlns:a16="http://schemas.microsoft.com/office/drawing/2014/main" id="{6E6EDFF3-843B-AAE9-DB73-423142606F52}"/>
                </a:ext>
              </a:extLst>
            </p:cNvPr>
            <p:cNvGrpSpPr/>
            <p:nvPr/>
          </p:nvGrpSpPr>
          <p:grpSpPr>
            <a:xfrm rot="5400000">
              <a:off x="1645776" y="1222395"/>
              <a:ext cx="431603" cy="412684"/>
              <a:chOff x="1870859" y="869908"/>
              <a:chExt cx="431603" cy="412684"/>
            </a:xfrm>
          </p:grpSpPr>
          <p:sp>
            <p:nvSpPr>
              <p:cNvPr id="12" name="Graphic 15">
                <a:extLst>
                  <a:ext uri="{FF2B5EF4-FFF2-40B4-BE49-F238E27FC236}">
                    <a16:creationId xmlns:a16="http://schemas.microsoft.com/office/drawing/2014/main" id="{312F4F85-6C79-201D-E20D-64CD4728E4C8}"/>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01D71DAD-ECC6-A850-88E4-A4EDCF494A24}"/>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14" name="Group 13">
              <a:extLst>
                <a:ext uri="{FF2B5EF4-FFF2-40B4-BE49-F238E27FC236}">
                  <a16:creationId xmlns:a16="http://schemas.microsoft.com/office/drawing/2014/main" id="{C632CC6D-6024-2368-8EBA-4B7A2D6428BC}"/>
                </a:ext>
              </a:extLst>
            </p:cNvPr>
            <p:cNvGrpSpPr/>
            <p:nvPr/>
          </p:nvGrpSpPr>
          <p:grpSpPr>
            <a:xfrm rot="20626702">
              <a:off x="10248169" y="5448942"/>
              <a:ext cx="431603" cy="412684"/>
              <a:chOff x="1870859" y="869908"/>
              <a:chExt cx="431603" cy="412684"/>
            </a:xfrm>
          </p:grpSpPr>
          <p:sp>
            <p:nvSpPr>
              <p:cNvPr id="6" name="Graphic 15">
                <a:extLst>
                  <a:ext uri="{FF2B5EF4-FFF2-40B4-BE49-F238E27FC236}">
                    <a16:creationId xmlns:a16="http://schemas.microsoft.com/office/drawing/2014/main" id="{B05BE7BE-7D54-A09B-8A67-6B28CF6BB6C0}"/>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7" name="Graphic 12">
                <a:extLst>
                  <a:ext uri="{FF2B5EF4-FFF2-40B4-BE49-F238E27FC236}">
                    <a16:creationId xmlns:a16="http://schemas.microsoft.com/office/drawing/2014/main" id="{258346A9-F75C-6704-EEED-CF7A8A0F8010}"/>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782CC39D-03B1-4933-F236-462B5862EBEC}"/>
              </a:ext>
            </a:extLst>
          </p:cNvPr>
          <p:cNvSpPr>
            <a:spLocks noGrp="1"/>
          </p:cNvSpPr>
          <p:nvPr>
            <p:ph type="title"/>
          </p:nvPr>
        </p:nvSpPr>
        <p:spPr>
          <a:xfrm>
            <a:off x="2932448" y="264160"/>
            <a:ext cx="6327105" cy="3373973"/>
          </a:xfrm>
        </p:spPr>
        <p:txBody>
          <a:bodyPr anchor="b"/>
          <a:lstStyle>
            <a:lvl1pPr algn="ctr">
              <a:defRPr sz="3200" cap="all" spc="600" baseline="0">
                <a:solidFill>
                  <a:schemeClr val="accent3">
                    <a:lumMod val="75000"/>
                  </a:schemeClr>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F711CA51-49DC-62CA-F147-F286B1C9DBD9}"/>
              </a:ext>
            </a:extLst>
          </p:cNvPr>
          <p:cNvSpPr>
            <a:spLocks noGrp="1"/>
          </p:cNvSpPr>
          <p:nvPr>
            <p:ph type="subTitle" idx="1" hasCustomPrompt="1"/>
          </p:nvPr>
        </p:nvSpPr>
        <p:spPr>
          <a:xfrm>
            <a:off x="2932448" y="3962135"/>
            <a:ext cx="6327105" cy="2653771"/>
          </a:xfrm>
        </p:spPr>
        <p:txBody>
          <a:bodyPr>
            <a:noAutofit/>
          </a:bodyPr>
          <a:lstStyle>
            <a:lvl1pPr marL="0" indent="0" algn="ctr">
              <a:buNone/>
              <a:defRPr sz="1800" b="0" i="0" cap="all" spc="300" baseline="0">
                <a:solidFill>
                  <a:schemeClr val="bg1"/>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118341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2 colum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D5518-914C-92E3-E9EC-26752C9F05AD}"/>
              </a:ext>
              <a:ext uri="{C183D7F6-B498-43B3-948B-1728B52AA6E4}">
                <adec:decorative xmlns:adec="http://schemas.microsoft.com/office/drawing/2017/decorative" val="1"/>
              </a:ext>
            </a:extLst>
          </p:cNvPr>
          <p:cNvGrpSpPr/>
          <p:nvPr userDrawn="1"/>
        </p:nvGrpSpPr>
        <p:grpSpPr>
          <a:xfrm>
            <a:off x="-1" y="-6350"/>
            <a:ext cx="12192000" cy="6864350"/>
            <a:chOff x="-1" y="-6350"/>
            <a:chExt cx="12192000" cy="6864350"/>
          </a:xfrm>
        </p:grpSpPr>
        <p:sp>
          <p:nvSpPr>
            <p:cNvPr id="4" name="Rectangle 3">
              <a:extLst>
                <a:ext uri="{FF2B5EF4-FFF2-40B4-BE49-F238E27FC236}">
                  <a16:creationId xmlns:a16="http://schemas.microsoft.com/office/drawing/2014/main" id="{C82D0B82-F74C-65EF-3BF6-8EEA16F36B7D}"/>
                </a:ext>
                <a:ext uri="{C183D7F6-B498-43B3-948B-1728B52AA6E4}">
                  <adec:decorative xmlns:adec="http://schemas.microsoft.com/office/drawing/2017/decorative" val="1"/>
                </a:ext>
              </a:extLst>
            </p:cNvPr>
            <p:cNvSpPr/>
            <p:nvPr/>
          </p:nvSpPr>
          <p:spPr>
            <a:xfrm>
              <a:off x="1428750" y="-6350"/>
              <a:ext cx="10763249"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Picture 5" descr="A blue and purple spiral&#10;&#10;Description automatically generated">
              <a:extLst>
                <a:ext uri="{FF2B5EF4-FFF2-40B4-BE49-F238E27FC236}">
                  <a16:creationId xmlns:a16="http://schemas.microsoft.com/office/drawing/2014/main" id="{44E12326-9CF4-38EC-1BAF-1F994F2208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3"/>
            <a:stretch/>
          </p:blipFill>
          <p:spPr>
            <a:xfrm flipH="1">
              <a:off x="-1" y="0"/>
              <a:ext cx="1428751" cy="6858000"/>
            </a:xfrm>
            <a:prstGeom prst="rect">
              <a:avLst/>
            </a:prstGeom>
          </p:spPr>
        </p:pic>
        <p:grpSp>
          <p:nvGrpSpPr>
            <p:cNvPr id="7" name="Group 6">
              <a:extLst>
                <a:ext uri="{FF2B5EF4-FFF2-40B4-BE49-F238E27FC236}">
                  <a16:creationId xmlns:a16="http://schemas.microsoft.com/office/drawing/2014/main" id="{AD5C1D9C-B114-FC6A-9213-7287D39EAD9F}"/>
                </a:ext>
              </a:extLst>
            </p:cNvPr>
            <p:cNvGrpSpPr/>
            <p:nvPr/>
          </p:nvGrpSpPr>
          <p:grpSpPr>
            <a:xfrm>
              <a:off x="10649689" y="4382998"/>
              <a:ext cx="754139" cy="1865729"/>
              <a:chOff x="653351" y="2693558"/>
              <a:chExt cx="754139" cy="1865729"/>
            </a:xfrm>
          </p:grpSpPr>
          <p:sp>
            <p:nvSpPr>
              <p:cNvPr id="11" name="Graphic 15">
                <a:extLst>
                  <a:ext uri="{FF2B5EF4-FFF2-40B4-BE49-F238E27FC236}">
                    <a16:creationId xmlns:a16="http://schemas.microsoft.com/office/drawing/2014/main" id="{2BC89B10-C93E-8CE5-73B3-F6049168C313}"/>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9DB2AA2-9661-AC91-932D-2F1BEC47BD8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86C9AC9B-3792-E880-03FE-D46FB046AB6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8" name="Group 7">
              <a:extLst>
                <a:ext uri="{FF2B5EF4-FFF2-40B4-BE49-F238E27FC236}">
                  <a16:creationId xmlns:a16="http://schemas.microsoft.com/office/drawing/2014/main" id="{1142A133-65D6-D958-C0CD-E8D45B9BD7BB}"/>
                </a:ext>
              </a:extLst>
            </p:cNvPr>
            <p:cNvGrpSpPr/>
            <p:nvPr/>
          </p:nvGrpSpPr>
          <p:grpSpPr>
            <a:xfrm>
              <a:off x="1870859" y="869908"/>
              <a:ext cx="431603" cy="412684"/>
              <a:chOff x="1870859" y="869908"/>
              <a:chExt cx="431603" cy="412684"/>
            </a:xfrm>
          </p:grpSpPr>
          <p:sp>
            <p:nvSpPr>
              <p:cNvPr id="9" name="Graphic 15">
                <a:extLst>
                  <a:ext uri="{FF2B5EF4-FFF2-40B4-BE49-F238E27FC236}">
                    <a16:creationId xmlns:a16="http://schemas.microsoft.com/office/drawing/2014/main" id="{A746B023-387D-4EAC-052B-60F131E6E707}"/>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0" name="Graphic 12">
                <a:extLst>
                  <a:ext uri="{FF2B5EF4-FFF2-40B4-BE49-F238E27FC236}">
                    <a16:creationId xmlns:a16="http://schemas.microsoft.com/office/drawing/2014/main" id="{20760125-21CF-A296-3EA7-3C6C0E9BCB2F}"/>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cxnSp>
        <p:nvCxnSpPr>
          <p:cNvPr id="14" name="Straight Connector 13">
            <a:extLst>
              <a:ext uri="{FF2B5EF4-FFF2-40B4-BE49-F238E27FC236}">
                <a16:creationId xmlns:a16="http://schemas.microsoft.com/office/drawing/2014/main" id="{7F851D11-41E3-33F2-CBA6-B2A9A5A2A517}"/>
              </a:ext>
              <a:ext uri="{C183D7F6-B498-43B3-948B-1728B52AA6E4}">
                <adec:decorative xmlns:adec="http://schemas.microsoft.com/office/drawing/2017/decorative" val="1"/>
              </a:ext>
            </a:extLst>
          </p:cNvPr>
          <p:cNvCxnSpPr>
            <a:cxnSpLocks/>
          </p:cNvCxnSpPr>
          <p:nvPr userDrawn="1"/>
        </p:nvCxnSpPr>
        <p:spPr>
          <a:xfrm>
            <a:off x="2369139" y="2002443"/>
            <a:ext cx="88735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2399620" y="162560"/>
            <a:ext cx="8843050" cy="16169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2373002" y="2474811"/>
            <a:ext cx="4015098"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21" name="Content Placeholder 4">
            <a:extLst>
              <a:ext uri="{FF2B5EF4-FFF2-40B4-BE49-F238E27FC236}">
                <a16:creationId xmlns:a16="http://schemas.microsoft.com/office/drawing/2014/main" id="{D77F99A7-26FA-422E-43E9-C76B4A56E44A}"/>
              </a:ext>
            </a:extLst>
          </p:cNvPr>
          <p:cNvSpPr>
            <a:spLocks noGrp="1"/>
          </p:cNvSpPr>
          <p:nvPr>
            <p:ph sz="quarter" idx="36" hasCustomPrompt="1"/>
          </p:nvPr>
        </p:nvSpPr>
        <p:spPr>
          <a:xfrm>
            <a:off x="6995159" y="2474811"/>
            <a:ext cx="4227332"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Marshall University-07-29-2025</a:t>
            </a:r>
            <a:endParaRPr lang="en-US" dirty="0"/>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275828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A7247A-846A-F316-B494-69B42CBF34DD}"/>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884B3AF6-983E-0901-0045-6CDF4E93E1BA}"/>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C5B7647-403E-A66E-6CF4-0D3A99AA5154}"/>
              </a:ext>
              <a:ext uri="{C183D7F6-B498-43B3-948B-1728B52AA6E4}">
                <adec:decorative xmlns:adec="http://schemas.microsoft.com/office/drawing/2017/decorative" val="1"/>
              </a:ext>
            </a:extLst>
          </p:cNvPr>
          <p:cNvGrpSpPr/>
          <p:nvPr userDrawn="1"/>
        </p:nvGrpSpPr>
        <p:grpSpPr>
          <a:xfrm rot="10800000" flipH="1">
            <a:off x="10488530" y="4210019"/>
            <a:ext cx="754139" cy="1865729"/>
            <a:chOff x="653351" y="2693558"/>
            <a:chExt cx="754139" cy="1865729"/>
          </a:xfrm>
        </p:grpSpPr>
        <p:sp>
          <p:nvSpPr>
            <p:cNvPr id="10" name="Graphic 15">
              <a:extLst>
                <a:ext uri="{FF2B5EF4-FFF2-40B4-BE49-F238E27FC236}">
                  <a16:creationId xmlns:a16="http://schemas.microsoft.com/office/drawing/2014/main" id="{E48E731E-FEF1-9C59-64B0-9CB6E8853912}"/>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1" name="Graphic 12">
              <a:extLst>
                <a:ext uri="{FF2B5EF4-FFF2-40B4-BE49-F238E27FC236}">
                  <a16:creationId xmlns:a16="http://schemas.microsoft.com/office/drawing/2014/main" id="{AFE83BB3-4D12-8E20-CA93-1834D7F0A43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EB1D810-BC05-6C0E-0DE4-3604EBAADCC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41680" y="430482"/>
            <a:ext cx="10500989"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807038" y="2465539"/>
            <a:ext cx="3774587" cy="3723753"/>
          </a:xfrm>
        </p:spPr>
        <p:txBody>
          <a:bodyPr/>
          <a:lstStyle>
            <a:lvl1pPr marL="342900" indent="-342900">
              <a:lnSpc>
                <a:spcPct val="120000"/>
              </a:lnSpc>
              <a:spcBef>
                <a:spcPts val="1000"/>
              </a:spcBef>
              <a:buClr>
                <a:schemeClr val="accent3">
                  <a:lumMod val="75000"/>
                </a:schemeClr>
              </a:buClr>
              <a:buFont typeface="+mj-lt"/>
              <a:buAutoNum type="arabicPeriod"/>
              <a:defRPr sz="1800" spc="0" baseline="0">
                <a:solidFill>
                  <a:schemeClr val="bg1"/>
                </a:solidFill>
                <a:latin typeface="+mn-lt"/>
              </a:defRPr>
            </a:lvl1pPr>
            <a:lvl2pPr marL="626364" indent="-342900">
              <a:lnSpc>
                <a:spcPct val="120000"/>
              </a:lnSpc>
              <a:spcBef>
                <a:spcPts val="1000"/>
              </a:spcBef>
              <a:buClr>
                <a:schemeClr val="accent3">
                  <a:lumMod val="75000"/>
                </a:schemeClr>
              </a:buClr>
              <a:buFont typeface="+mj-lt"/>
              <a:buAutoNum type="alphaLcPeriod"/>
              <a:defRPr sz="1800" spc="0">
                <a:solidFill>
                  <a:schemeClr val="bg1"/>
                </a:solidFill>
                <a:latin typeface="+mn-lt"/>
              </a:defRPr>
            </a:lvl2pPr>
            <a:lvl3pPr marL="918972" indent="-342900">
              <a:lnSpc>
                <a:spcPct val="120000"/>
              </a:lnSpc>
              <a:spcBef>
                <a:spcPts val="1000"/>
              </a:spcBef>
              <a:buClr>
                <a:schemeClr val="accent3">
                  <a:lumMod val="75000"/>
                </a:schemeClr>
              </a:buClr>
              <a:buFont typeface="+mj-lt"/>
              <a:buAutoNum type="arabicParenR"/>
              <a:defRPr sz="1800" spc="0">
                <a:solidFill>
                  <a:schemeClr val="bg1"/>
                </a:solidFill>
                <a:latin typeface="+mn-lt"/>
              </a:defRPr>
            </a:lvl3pPr>
            <a:lvl4pPr marL="1209294" indent="-342900">
              <a:lnSpc>
                <a:spcPct val="120000"/>
              </a:lnSpc>
              <a:spcBef>
                <a:spcPts val="1000"/>
              </a:spcBef>
              <a:buClr>
                <a:schemeClr val="accent3">
                  <a:lumMod val="75000"/>
                </a:schemeClr>
              </a:buClr>
              <a:buFont typeface="+mj-lt"/>
              <a:buAutoNum type="alphaLcParen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4927600" y="2465539"/>
            <a:ext cx="6315069" cy="3723753"/>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a:t>Marshall University-07-29-2025</a:t>
            </a:r>
            <a:endParaRPr lang="en-US" dirty="0"/>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966222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3EA418-19D1-0D4D-BE52-40A86E32F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2BAE0C-5187-A64D-A481-E69245670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9759C05-48F5-9346-8256-5B61C6990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bg1"/>
                </a:solidFill>
                <a:latin typeface="+mj-lt"/>
                <a:cs typeface="Biome" panose="020B0503030204020804" pitchFamily="34" charset="0"/>
              </a:defRPr>
            </a:lvl1pPr>
          </a:lstStyle>
          <a:p>
            <a:endParaRPr lang="en-US" dirty="0"/>
          </a:p>
        </p:txBody>
      </p:sp>
      <p:sp>
        <p:nvSpPr>
          <p:cNvPr id="5" name="Footer Placeholder 4">
            <a:extLst>
              <a:ext uri="{FF2B5EF4-FFF2-40B4-BE49-F238E27FC236}">
                <a16:creationId xmlns:a16="http://schemas.microsoft.com/office/drawing/2014/main" id="{84175D63-7351-9C4A-AEE0-10E27B3B6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bg1"/>
                </a:solidFill>
                <a:latin typeface="+mj-lt"/>
                <a:cs typeface="Biome" panose="020B0503030204020804" pitchFamily="34" charset="0"/>
              </a:defRPr>
            </a:lvl1pPr>
          </a:lstStyle>
          <a:p>
            <a:r>
              <a:rPr lang="en-US"/>
              <a:t>Marshall University-07-29-2025</a:t>
            </a:r>
            <a:endParaRPr lang="en-US" dirty="0"/>
          </a:p>
        </p:txBody>
      </p:sp>
      <p:sp>
        <p:nvSpPr>
          <p:cNvPr id="6" name="Slide Number Placeholder 5">
            <a:extLst>
              <a:ext uri="{FF2B5EF4-FFF2-40B4-BE49-F238E27FC236}">
                <a16:creationId xmlns:a16="http://schemas.microsoft.com/office/drawing/2014/main" id="{7350889F-2BBA-5F45-95BC-BEA668816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a:solidFill>
                  <a:schemeClr val="bg1"/>
                </a:solidFill>
                <a:latin typeface="+mj-lt"/>
                <a:cs typeface="Biome" panose="020B0503030204020804" pitchFamily="34" charset="0"/>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955693199"/>
      </p:ext>
    </p:extLst>
  </p:cSld>
  <p:clrMap bg1="lt1" tx1="dk1" bg2="lt2" tx2="dk2" accent1="accent1" accent2="accent2" accent3="accent3" accent4="accent4" accent5="accent5" accent6="accent6" hlink="hlink" folHlink="folHlink"/>
  <p:sldLayoutIdLst>
    <p:sldLayoutId id="2147483657" r:id="rId1"/>
    <p:sldLayoutId id="2147483679" r:id="rId2"/>
    <p:sldLayoutId id="2147483669" r:id="rId3"/>
    <p:sldLayoutId id="2147483672" r:id="rId4"/>
    <p:sldLayoutId id="2147483673" r:id="rId5"/>
    <p:sldLayoutId id="2147483674" r:id="rId6"/>
    <p:sldLayoutId id="2147483671" r:id="rId7"/>
    <p:sldLayoutId id="2147483675" r:id="rId8"/>
    <p:sldLayoutId id="2147483676" r:id="rId9"/>
    <p:sldLayoutId id="2147483670" r:id="rId10"/>
    <p:sldLayoutId id="2147483677" r:id="rId11"/>
    <p:sldLayoutId id="2147483678" r:id="rId12"/>
    <p:sldLayoutId id="2147483664" r:id="rId13"/>
    <p:sldLayoutId id="2147483663" r:id="rId14"/>
  </p:sldLayoutIdLst>
  <p:hf hdr="0" dt="0"/>
  <p:txStyles>
    <p:titleStyle>
      <a:lvl1pPr algn="l" defTabSz="914400" rtl="0" eaLnBrk="1" latinLnBrk="0" hangingPunct="1">
        <a:lnSpc>
          <a:spcPct val="90000"/>
        </a:lnSpc>
        <a:spcBef>
          <a:spcPct val="0"/>
        </a:spcBef>
        <a:buNone/>
        <a:defRPr sz="4400" kern="1200" spc="300" baseline="0">
          <a:solidFill>
            <a:schemeClr val="bg1"/>
          </a:solidFill>
          <a:latin typeface="+mj-lt"/>
          <a:ea typeface="+mj-ea"/>
          <a:cs typeface="Biome" panose="020B05030302040208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sullivanhe@masrahll.edu"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marshall.az1.qualtrics.com/jfe/form/SV_cROcnsHOaDt4rf8"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7874EA-2F67-60CD-631F-5A787057F8CE}"/>
              </a:ext>
            </a:extLst>
          </p:cNvPr>
          <p:cNvSpPr>
            <a:spLocks noGrp="1"/>
          </p:cNvSpPr>
          <p:nvPr>
            <p:ph type="title"/>
          </p:nvPr>
        </p:nvSpPr>
        <p:spPr>
          <a:xfrm>
            <a:off x="0" y="304799"/>
            <a:ext cx="12191998" cy="3215641"/>
          </a:xfrm>
        </p:spPr>
        <p:txBody>
          <a:bodyPr anchor="b"/>
          <a:lstStyle/>
          <a:p>
            <a:r>
              <a:rPr lang="en-US" dirty="0"/>
              <a:t>CaseLoad Intensity</a:t>
            </a:r>
          </a:p>
        </p:txBody>
      </p:sp>
      <p:sp>
        <p:nvSpPr>
          <p:cNvPr id="9" name="Subtitle 3">
            <a:extLst>
              <a:ext uri="{FF2B5EF4-FFF2-40B4-BE49-F238E27FC236}">
                <a16:creationId xmlns:a16="http://schemas.microsoft.com/office/drawing/2014/main" id="{2981AB9E-AF0F-CAD0-2DD2-D640FB871E66}"/>
              </a:ext>
            </a:extLst>
          </p:cNvPr>
          <p:cNvSpPr>
            <a:spLocks noGrp="1"/>
          </p:cNvSpPr>
          <p:nvPr>
            <p:ph type="subTitle" idx="1"/>
          </p:nvPr>
        </p:nvSpPr>
        <p:spPr>
          <a:xfrm>
            <a:off x="3" y="3670628"/>
            <a:ext cx="12191997" cy="2577772"/>
          </a:xfrm>
        </p:spPr>
        <p:txBody>
          <a:bodyPr/>
          <a:lstStyle/>
          <a:p>
            <a:r>
              <a:rPr lang="en-US" dirty="0"/>
              <a:t>Wraparound Cases</a:t>
            </a:r>
          </a:p>
        </p:txBody>
      </p:sp>
    </p:spTree>
    <p:extLst>
      <p:ext uri="{BB962C8B-B14F-4D97-AF65-F5344CB8AC3E}">
        <p14:creationId xmlns:p14="http://schemas.microsoft.com/office/powerpoint/2010/main" val="249803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46F7342-C20E-49B6-B087-8F24D1F5EDA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0F7F29C-FDFA-9057-F757-FC458A7D2862}"/>
              </a:ext>
            </a:extLst>
          </p:cNvPr>
          <p:cNvSpPr txBox="1"/>
          <p:nvPr/>
        </p:nvSpPr>
        <p:spPr>
          <a:xfrm>
            <a:off x="3883343" y="720090"/>
            <a:ext cx="6097904" cy="584775"/>
          </a:xfrm>
          <a:prstGeom prst="rect">
            <a:avLst/>
          </a:prstGeom>
          <a:noFill/>
        </p:spPr>
        <p:txBody>
          <a:bodyPr wrap="square">
            <a:spAutoFit/>
          </a:bodyPr>
          <a:lstStyle/>
          <a:p>
            <a:r>
              <a:rPr lang="en-US" sz="3200" dirty="0">
                <a:solidFill>
                  <a:schemeClr val="accent3">
                    <a:lumMod val="75000"/>
                  </a:schemeClr>
                </a:solidFill>
                <a:latin typeface="+mj-lt"/>
              </a:rPr>
              <a:t>THE WORKBOOK</a:t>
            </a:r>
          </a:p>
        </p:txBody>
      </p:sp>
      <p:pic>
        <p:nvPicPr>
          <p:cNvPr id="3" name="Picture 2">
            <a:extLst>
              <a:ext uri="{FF2B5EF4-FFF2-40B4-BE49-F238E27FC236}">
                <a16:creationId xmlns:a16="http://schemas.microsoft.com/office/drawing/2014/main" id="{8FCD6C42-B217-D0A2-F712-814B8E98B8CB}"/>
              </a:ext>
            </a:extLst>
          </p:cNvPr>
          <p:cNvPicPr>
            <a:picLocks noChangeAspect="1"/>
          </p:cNvPicPr>
          <p:nvPr/>
        </p:nvPicPr>
        <p:blipFill>
          <a:blip r:embed="rId3"/>
          <a:stretch>
            <a:fillRect/>
          </a:stretch>
        </p:blipFill>
        <p:spPr>
          <a:xfrm>
            <a:off x="1257914" y="1549303"/>
            <a:ext cx="9676171" cy="4691477"/>
          </a:xfrm>
          <a:prstGeom prst="rect">
            <a:avLst/>
          </a:prstGeom>
        </p:spPr>
      </p:pic>
      <p:sp>
        <p:nvSpPr>
          <p:cNvPr id="2" name="TextBox 1">
            <a:extLst>
              <a:ext uri="{FF2B5EF4-FFF2-40B4-BE49-F238E27FC236}">
                <a16:creationId xmlns:a16="http://schemas.microsoft.com/office/drawing/2014/main" id="{E9A85673-3E52-3584-96A5-F5576D897A39}"/>
              </a:ext>
            </a:extLst>
          </p:cNvPr>
          <p:cNvSpPr txBox="1"/>
          <p:nvPr/>
        </p:nvSpPr>
        <p:spPr>
          <a:xfrm>
            <a:off x="1257914" y="1012477"/>
            <a:ext cx="2091076" cy="923330"/>
          </a:xfrm>
          <a:prstGeom prst="rect">
            <a:avLst/>
          </a:prstGeom>
          <a:solidFill>
            <a:schemeClr val="accent1">
              <a:lumMod val="60000"/>
              <a:lumOff val="40000"/>
            </a:schemeClr>
          </a:solidFill>
        </p:spPr>
        <p:txBody>
          <a:bodyPr wrap="square" rtlCol="0">
            <a:spAutoFit/>
          </a:bodyPr>
          <a:lstStyle/>
          <a:p>
            <a:r>
              <a:rPr lang="en-US" dirty="0"/>
              <a:t>Use a number that you can track. Do not use names.</a:t>
            </a:r>
          </a:p>
        </p:txBody>
      </p:sp>
      <p:cxnSp>
        <p:nvCxnSpPr>
          <p:cNvPr id="5" name="Straight Arrow Connector 4">
            <a:extLst>
              <a:ext uri="{FF2B5EF4-FFF2-40B4-BE49-F238E27FC236}">
                <a16:creationId xmlns:a16="http://schemas.microsoft.com/office/drawing/2014/main" id="{89322BA7-6B5C-C2CC-4BCB-7CB251C7D3A6}"/>
              </a:ext>
            </a:extLst>
          </p:cNvPr>
          <p:cNvCxnSpPr/>
          <p:nvPr/>
        </p:nvCxnSpPr>
        <p:spPr>
          <a:xfrm>
            <a:off x="2194560" y="1935807"/>
            <a:ext cx="0" cy="910263"/>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790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E8C2EA-5501-B52A-A610-3D1EA5440D9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07A2D9F-0F84-A76B-60FD-EC4E126AE0AD}"/>
              </a:ext>
            </a:extLst>
          </p:cNvPr>
          <p:cNvSpPr txBox="1"/>
          <p:nvPr/>
        </p:nvSpPr>
        <p:spPr>
          <a:xfrm>
            <a:off x="3883343" y="720090"/>
            <a:ext cx="6097904" cy="584775"/>
          </a:xfrm>
          <a:prstGeom prst="rect">
            <a:avLst/>
          </a:prstGeom>
          <a:noFill/>
        </p:spPr>
        <p:txBody>
          <a:bodyPr wrap="square">
            <a:spAutoFit/>
          </a:bodyPr>
          <a:lstStyle/>
          <a:p>
            <a:r>
              <a:rPr lang="en-US" sz="3200" dirty="0">
                <a:solidFill>
                  <a:schemeClr val="accent3">
                    <a:lumMod val="75000"/>
                  </a:schemeClr>
                </a:solidFill>
                <a:latin typeface="+mj-lt"/>
              </a:rPr>
              <a:t>THE WORKBOOK</a:t>
            </a:r>
          </a:p>
        </p:txBody>
      </p:sp>
      <p:pic>
        <p:nvPicPr>
          <p:cNvPr id="4" name="Picture 3">
            <a:extLst>
              <a:ext uri="{FF2B5EF4-FFF2-40B4-BE49-F238E27FC236}">
                <a16:creationId xmlns:a16="http://schemas.microsoft.com/office/drawing/2014/main" id="{08F570E6-D7C8-778C-EF00-EFB7482C4C36}"/>
              </a:ext>
            </a:extLst>
          </p:cNvPr>
          <p:cNvPicPr>
            <a:picLocks noChangeAspect="1"/>
          </p:cNvPicPr>
          <p:nvPr/>
        </p:nvPicPr>
        <p:blipFill>
          <a:blip r:embed="rId3"/>
          <a:stretch>
            <a:fillRect/>
          </a:stretch>
        </p:blipFill>
        <p:spPr>
          <a:xfrm>
            <a:off x="308610" y="1632578"/>
            <a:ext cx="11347681" cy="3522351"/>
          </a:xfrm>
          <a:prstGeom prst="rect">
            <a:avLst/>
          </a:prstGeom>
        </p:spPr>
      </p:pic>
      <p:sp>
        <p:nvSpPr>
          <p:cNvPr id="5" name="TextBox 4">
            <a:extLst>
              <a:ext uri="{FF2B5EF4-FFF2-40B4-BE49-F238E27FC236}">
                <a16:creationId xmlns:a16="http://schemas.microsoft.com/office/drawing/2014/main" id="{641F10ED-3D84-33B7-C8B6-87B157C9B2C7}"/>
              </a:ext>
            </a:extLst>
          </p:cNvPr>
          <p:cNvSpPr txBox="1"/>
          <p:nvPr/>
        </p:nvSpPr>
        <p:spPr>
          <a:xfrm>
            <a:off x="411480" y="5474970"/>
            <a:ext cx="11347681" cy="369332"/>
          </a:xfrm>
          <a:prstGeom prst="rect">
            <a:avLst/>
          </a:prstGeom>
          <a:noFill/>
        </p:spPr>
        <p:txBody>
          <a:bodyPr wrap="square" rtlCol="0">
            <a:spAutoFit/>
          </a:bodyPr>
          <a:lstStyle/>
          <a:p>
            <a:r>
              <a:rPr lang="en-US" dirty="0"/>
              <a:t>Phase: 1=Engagement 2=Planning 3=Implementation 4=Transition</a:t>
            </a:r>
          </a:p>
        </p:txBody>
      </p:sp>
    </p:spTree>
    <p:extLst>
      <p:ext uri="{BB962C8B-B14F-4D97-AF65-F5344CB8AC3E}">
        <p14:creationId xmlns:p14="http://schemas.microsoft.com/office/powerpoint/2010/main" val="272500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57EAA-94A8-B626-8AAA-976EB9A90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88E00-C596-9688-444B-9355C2BDF3DF}"/>
              </a:ext>
            </a:extLst>
          </p:cNvPr>
          <p:cNvSpPr>
            <a:spLocks noGrp="1"/>
          </p:cNvSpPr>
          <p:nvPr>
            <p:ph type="title"/>
          </p:nvPr>
        </p:nvSpPr>
        <p:spPr>
          <a:xfrm>
            <a:off x="3305669" y="113097"/>
            <a:ext cx="7420819" cy="1656304"/>
          </a:xfrm>
        </p:spPr>
        <p:txBody>
          <a:bodyPr/>
          <a:lstStyle/>
          <a:p>
            <a:pPr algn="ctr"/>
            <a:r>
              <a:rPr lang="en-US" dirty="0"/>
              <a:t>Actionable Items</a:t>
            </a:r>
          </a:p>
        </p:txBody>
      </p:sp>
      <p:sp>
        <p:nvSpPr>
          <p:cNvPr id="4" name="Content Placeholder 3">
            <a:extLst>
              <a:ext uri="{FF2B5EF4-FFF2-40B4-BE49-F238E27FC236}">
                <a16:creationId xmlns:a16="http://schemas.microsoft.com/office/drawing/2014/main" id="{B315D677-722F-6C53-0D60-8823F082CA0C}"/>
              </a:ext>
            </a:extLst>
          </p:cNvPr>
          <p:cNvSpPr>
            <a:spLocks noGrp="1"/>
          </p:cNvSpPr>
          <p:nvPr>
            <p:ph sz="quarter" idx="31"/>
          </p:nvPr>
        </p:nvSpPr>
        <p:spPr>
          <a:xfrm>
            <a:off x="3305669" y="2470150"/>
            <a:ext cx="7420819" cy="3676649"/>
          </a:xfrm>
        </p:spPr>
        <p:txBody>
          <a:bodyPr/>
          <a:lstStyle/>
          <a:p>
            <a:endParaRPr lang="en-US" sz="2000" dirty="0">
              <a:solidFill>
                <a:srgbClr val="FF0000"/>
              </a:solidFill>
            </a:endParaRPr>
          </a:p>
          <a:p>
            <a:pPr marL="0" indent="0">
              <a:buNone/>
            </a:pPr>
            <a:endParaRPr lang="en-US" dirty="0"/>
          </a:p>
        </p:txBody>
      </p:sp>
      <p:sp>
        <p:nvSpPr>
          <p:cNvPr id="3" name="Slide Number Placeholder 2">
            <a:extLst>
              <a:ext uri="{FF2B5EF4-FFF2-40B4-BE49-F238E27FC236}">
                <a16:creationId xmlns:a16="http://schemas.microsoft.com/office/drawing/2014/main" id="{CF4B445F-003D-45E4-D61E-3AC2D5F932E9}"/>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12</a:t>
            </a:fld>
            <a:endParaRPr lang="en-US" dirty="0"/>
          </a:p>
        </p:txBody>
      </p:sp>
      <p:graphicFrame>
        <p:nvGraphicFramePr>
          <p:cNvPr id="7" name="Table 6">
            <a:extLst>
              <a:ext uri="{FF2B5EF4-FFF2-40B4-BE49-F238E27FC236}">
                <a16:creationId xmlns:a16="http://schemas.microsoft.com/office/drawing/2014/main" id="{B527105F-E42C-4365-1F2A-F7CD0F4BABF9}"/>
              </a:ext>
            </a:extLst>
          </p:cNvPr>
          <p:cNvGraphicFramePr>
            <a:graphicFrameLocks noGrp="1"/>
          </p:cNvGraphicFramePr>
          <p:nvPr>
            <p:extLst>
              <p:ext uri="{D42A27DB-BD31-4B8C-83A1-F6EECF244321}">
                <p14:modId xmlns:p14="http://schemas.microsoft.com/office/powerpoint/2010/main" val="177976063"/>
              </p:ext>
            </p:extLst>
          </p:nvPr>
        </p:nvGraphicFramePr>
        <p:xfrm>
          <a:off x="2667000" y="2390751"/>
          <a:ext cx="8797290" cy="2964799"/>
        </p:xfrm>
        <a:graphic>
          <a:graphicData uri="http://schemas.openxmlformats.org/drawingml/2006/table">
            <a:tbl>
              <a:tblPr firstRow="1" firstCol="1" bandRow="1"/>
              <a:tblGrid>
                <a:gridCol w="8797290">
                  <a:extLst>
                    <a:ext uri="{9D8B030D-6E8A-4147-A177-3AD203B41FA5}">
                      <a16:colId xmlns:a16="http://schemas.microsoft.com/office/drawing/2014/main" val="4077489200"/>
                    </a:ext>
                  </a:extLst>
                </a:gridCol>
              </a:tblGrid>
              <a:tr h="520700">
                <a:tc>
                  <a:txBody>
                    <a:bodyPr/>
                    <a:lstStyle/>
                    <a:p>
                      <a:pPr marL="457200" marR="0" indent="-457200">
                        <a:lnSpc>
                          <a:spcPct val="107000"/>
                        </a:lnSpc>
                        <a:spcAft>
                          <a:spcPts val="800"/>
                        </a:spcAft>
                        <a:buFont typeface="Arial" panose="020B0604020202020204" pitchFamily="34" charset="0"/>
                        <a:buChar char="•"/>
                      </a:pPr>
                      <a:r>
                        <a:rPr lang="en-US" sz="1800" kern="100" dirty="0">
                          <a:effectLst/>
                          <a:latin typeface="Arial Nova" panose="020B0504020202020204" pitchFamily="34" charset="0"/>
                          <a:ea typeface="Aptos" panose="020B0004020202020204" pitchFamily="34" charset="0"/>
                          <a:cs typeface="Times New Roman" panose="02020603050405020304" pitchFamily="18" charset="0"/>
                        </a:rPr>
                        <a:t>Actionable Items are  2’s and 3’s on the CANS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457200" marR="0" indent="-457200">
                        <a:lnSpc>
                          <a:spcPct val="107000"/>
                        </a:lnSpc>
                        <a:spcAft>
                          <a:spcPts val="800"/>
                        </a:spcAft>
                        <a:buFont typeface="Arial" panose="020B06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1460574395"/>
                  </a:ext>
                </a:extLst>
              </a:tr>
              <a:tr h="1041400">
                <a:tc>
                  <a:txBody>
                    <a:bodyPr/>
                    <a:lstStyle/>
                    <a:p>
                      <a:pPr marL="457200" marR="0" indent="-457200">
                        <a:lnSpc>
                          <a:spcPct val="107000"/>
                        </a:lnSpc>
                        <a:spcAft>
                          <a:spcPts val="800"/>
                        </a:spcAft>
                        <a:buFont typeface="Arial" panose="020B0604020202020204" pitchFamily="34" charset="0"/>
                        <a:buChar char="•"/>
                      </a:pPr>
                      <a:r>
                        <a:rPr lang="en-US" sz="1800" kern="100" dirty="0">
                          <a:effectLst/>
                          <a:latin typeface="Arial Nova" panose="020B0504020202020204" pitchFamily="34" charset="0"/>
                          <a:ea typeface="Aptos" panose="020B0004020202020204" pitchFamily="34" charset="0"/>
                          <a:cs typeface="Times New Roman" panose="02020603050405020304" pitchFamily="18" charset="0"/>
                        </a:rPr>
                        <a:t>We are looking at 4 Domains: Trauma Symptoms,  Life Functioning, Behavioral, and Emotional, Risk Behaviors</a:t>
                      </a: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3964265849"/>
                  </a:ext>
                </a:extLst>
              </a:tr>
              <a:tr h="612989">
                <a:tc>
                  <a:txBody>
                    <a:bodyPr/>
                    <a:lstStyle/>
                    <a:p>
                      <a:pPr marL="457200" marR="0" indent="-457200">
                        <a:lnSpc>
                          <a:spcPct val="107000"/>
                        </a:lnSpc>
                        <a:spcAft>
                          <a:spcPts val="800"/>
                        </a:spcAft>
                        <a:buFont typeface="Arial" panose="020B0604020202020204" pitchFamily="34" charset="0"/>
                        <a:buChar char="•"/>
                      </a:pP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New Cases that do not have a CANS completed yet, should be listed and given 1 actionable item in each Domain.</a:t>
                      </a: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765818756"/>
                  </a:ext>
                </a:extLst>
              </a:tr>
              <a:tr h="631849">
                <a:tc>
                  <a:txBody>
                    <a:bodyPr/>
                    <a:lstStyle/>
                    <a:p>
                      <a:pPr marL="457200" marR="0" indent="-45720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3036838615"/>
                  </a:ext>
                </a:extLst>
              </a:tr>
            </a:tbl>
          </a:graphicData>
        </a:graphic>
      </p:graphicFrame>
      <p:sp>
        <p:nvSpPr>
          <p:cNvPr id="5" name="Footer Placeholder 4">
            <a:extLst>
              <a:ext uri="{FF2B5EF4-FFF2-40B4-BE49-F238E27FC236}">
                <a16:creationId xmlns:a16="http://schemas.microsoft.com/office/drawing/2014/main" id="{333C4747-63DF-58B0-40F3-02D45092F7F4}"/>
              </a:ext>
            </a:extLst>
          </p:cNvPr>
          <p:cNvSpPr>
            <a:spLocks noGrp="1"/>
          </p:cNvSpPr>
          <p:nvPr>
            <p:ph type="ftr" sz="quarter" idx="11"/>
          </p:nvPr>
        </p:nvSpPr>
        <p:spPr/>
        <p:txBody>
          <a:bodyPr/>
          <a:lstStyle/>
          <a:p>
            <a:r>
              <a:rPr lang="en-US" dirty="0">
                <a:solidFill>
                  <a:srgbClr val="00B050"/>
                </a:solidFill>
              </a:rPr>
              <a:t>Marshall University-07-29-2025</a:t>
            </a:r>
          </a:p>
        </p:txBody>
      </p:sp>
    </p:spTree>
    <p:extLst>
      <p:ext uri="{BB962C8B-B14F-4D97-AF65-F5344CB8AC3E}">
        <p14:creationId xmlns:p14="http://schemas.microsoft.com/office/powerpoint/2010/main" val="2420295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348EFE4-691F-A8AF-51BB-336E104568F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B9EFBF1-B4D0-6428-113D-206396C3272F}"/>
              </a:ext>
            </a:extLst>
          </p:cNvPr>
          <p:cNvSpPr txBox="1"/>
          <p:nvPr/>
        </p:nvSpPr>
        <p:spPr>
          <a:xfrm>
            <a:off x="3883343" y="720090"/>
            <a:ext cx="6097904" cy="584775"/>
          </a:xfrm>
          <a:prstGeom prst="rect">
            <a:avLst/>
          </a:prstGeom>
          <a:noFill/>
        </p:spPr>
        <p:txBody>
          <a:bodyPr wrap="square">
            <a:spAutoFit/>
          </a:bodyPr>
          <a:lstStyle/>
          <a:p>
            <a:r>
              <a:rPr lang="en-US" sz="3200" dirty="0">
                <a:solidFill>
                  <a:schemeClr val="accent3">
                    <a:lumMod val="75000"/>
                  </a:schemeClr>
                </a:solidFill>
                <a:latin typeface="+mj-lt"/>
              </a:rPr>
              <a:t>THE WORKBOOK</a:t>
            </a:r>
          </a:p>
        </p:txBody>
      </p:sp>
      <p:pic>
        <p:nvPicPr>
          <p:cNvPr id="4" name="Picture 3" descr="Excel chart&#10;">
            <a:extLst>
              <a:ext uri="{FF2B5EF4-FFF2-40B4-BE49-F238E27FC236}">
                <a16:creationId xmlns:a16="http://schemas.microsoft.com/office/drawing/2014/main" id="{31DA6085-08FA-A1B4-E927-6001E83610DF}"/>
              </a:ext>
            </a:extLst>
          </p:cNvPr>
          <p:cNvPicPr>
            <a:picLocks noChangeAspect="1"/>
          </p:cNvPicPr>
          <p:nvPr/>
        </p:nvPicPr>
        <p:blipFill>
          <a:blip r:embed="rId3"/>
          <a:stretch>
            <a:fillRect/>
          </a:stretch>
        </p:blipFill>
        <p:spPr>
          <a:xfrm>
            <a:off x="1027302" y="1428750"/>
            <a:ext cx="10528428" cy="3806869"/>
          </a:xfrm>
          <a:prstGeom prst="rect">
            <a:avLst/>
          </a:prstGeom>
        </p:spPr>
      </p:pic>
      <p:sp>
        <p:nvSpPr>
          <p:cNvPr id="2" name="TextBox 1">
            <a:extLst>
              <a:ext uri="{FF2B5EF4-FFF2-40B4-BE49-F238E27FC236}">
                <a16:creationId xmlns:a16="http://schemas.microsoft.com/office/drawing/2014/main" id="{42003D36-65B3-4898-378C-B3C88F1E815B}"/>
              </a:ext>
            </a:extLst>
          </p:cNvPr>
          <p:cNvSpPr txBox="1"/>
          <p:nvPr/>
        </p:nvSpPr>
        <p:spPr>
          <a:xfrm>
            <a:off x="6096000" y="1428750"/>
            <a:ext cx="2556510" cy="1394460"/>
          </a:xfrm>
          <a:prstGeom prst="rect">
            <a:avLst/>
          </a:prstGeom>
          <a:noFill/>
          <a:ln w="38100">
            <a:solidFill>
              <a:srgbClr val="FF000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AE367887-991A-1928-12ED-980D9103AF6D}"/>
              </a:ext>
            </a:extLst>
          </p:cNvPr>
          <p:cNvSpPr txBox="1"/>
          <p:nvPr/>
        </p:nvSpPr>
        <p:spPr>
          <a:xfrm>
            <a:off x="7566660" y="397311"/>
            <a:ext cx="3989070" cy="646331"/>
          </a:xfrm>
          <a:prstGeom prst="rect">
            <a:avLst/>
          </a:prstGeom>
          <a:solidFill>
            <a:schemeClr val="accent1">
              <a:lumMod val="60000"/>
              <a:lumOff val="40000"/>
            </a:schemeClr>
          </a:solidFill>
        </p:spPr>
        <p:txBody>
          <a:bodyPr wrap="square" rtlCol="0">
            <a:spAutoFit/>
          </a:bodyPr>
          <a:lstStyle/>
          <a:p>
            <a:r>
              <a:rPr lang="en-US" dirty="0"/>
              <a:t>Number of 2’s and 3’s for each domain. Don’t add numbers together.</a:t>
            </a:r>
          </a:p>
        </p:txBody>
      </p:sp>
      <p:cxnSp>
        <p:nvCxnSpPr>
          <p:cNvPr id="6" name="Straight Arrow Connector 5">
            <a:extLst>
              <a:ext uri="{FF2B5EF4-FFF2-40B4-BE49-F238E27FC236}">
                <a16:creationId xmlns:a16="http://schemas.microsoft.com/office/drawing/2014/main" id="{669B7B33-40FD-4D72-0373-F5F58B9C3763}"/>
              </a:ext>
            </a:extLst>
          </p:cNvPr>
          <p:cNvCxnSpPr>
            <a:endCxn id="2" idx="0"/>
          </p:cNvCxnSpPr>
          <p:nvPr/>
        </p:nvCxnSpPr>
        <p:spPr>
          <a:xfrm flipH="1">
            <a:off x="7374255" y="1043642"/>
            <a:ext cx="1072515" cy="3851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392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1F2FB2-8184-E82A-D1A5-0955639ABE2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66A31F0-0BC7-9A5D-2DF2-1BDEA0FED2FE}"/>
              </a:ext>
            </a:extLst>
          </p:cNvPr>
          <p:cNvSpPr txBox="1"/>
          <p:nvPr/>
        </p:nvSpPr>
        <p:spPr>
          <a:xfrm>
            <a:off x="3883343" y="720090"/>
            <a:ext cx="6097904" cy="584775"/>
          </a:xfrm>
          <a:prstGeom prst="rect">
            <a:avLst/>
          </a:prstGeom>
          <a:noFill/>
        </p:spPr>
        <p:txBody>
          <a:bodyPr wrap="square">
            <a:spAutoFit/>
          </a:bodyPr>
          <a:lstStyle/>
          <a:p>
            <a:r>
              <a:rPr lang="en-US" sz="3200" dirty="0">
                <a:solidFill>
                  <a:schemeClr val="accent3">
                    <a:lumMod val="75000"/>
                  </a:schemeClr>
                </a:solidFill>
                <a:latin typeface="+mj-lt"/>
              </a:rPr>
              <a:t>THE WORKBOOK</a:t>
            </a:r>
          </a:p>
        </p:txBody>
      </p:sp>
      <p:pic>
        <p:nvPicPr>
          <p:cNvPr id="3" name="Picture 2">
            <a:extLst>
              <a:ext uri="{FF2B5EF4-FFF2-40B4-BE49-F238E27FC236}">
                <a16:creationId xmlns:a16="http://schemas.microsoft.com/office/drawing/2014/main" id="{A3BFCA37-5422-1EC2-8225-599188836899}"/>
              </a:ext>
            </a:extLst>
          </p:cNvPr>
          <p:cNvPicPr>
            <a:picLocks noChangeAspect="1"/>
          </p:cNvPicPr>
          <p:nvPr/>
        </p:nvPicPr>
        <p:blipFill>
          <a:blip r:embed="rId3"/>
          <a:stretch>
            <a:fillRect/>
          </a:stretch>
        </p:blipFill>
        <p:spPr>
          <a:xfrm>
            <a:off x="634076" y="755382"/>
            <a:ext cx="11221027" cy="5188217"/>
          </a:xfrm>
          <a:prstGeom prst="rect">
            <a:avLst/>
          </a:prstGeom>
        </p:spPr>
      </p:pic>
      <p:sp>
        <p:nvSpPr>
          <p:cNvPr id="5" name="TextBox 4">
            <a:extLst>
              <a:ext uri="{FF2B5EF4-FFF2-40B4-BE49-F238E27FC236}">
                <a16:creationId xmlns:a16="http://schemas.microsoft.com/office/drawing/2014/main" id="{8BB36057-A964-7D88-F490-4F091990A2FE}"/>
              </a:ext>
            </a:extLst>
          </p:cNvPr>
          <p:cNvSpPr txBox="1"/>
          <p:nvPr/>
        </p:nvSpPr>
        <p:spPr>
          <a:xfrm>
            <a:off x="5486400" y="3200400"/>
            <a:ext cx="1645920" cy="646331"/>
          </a:xfrm>
          <a:prstGeom prst="rect">
            <a:avLst/>
          </a:prstGeom>
          <a:solidFill>
            <a:schemeClr val="accent1">
              <a:lumMod val="60000"/>
              <a:lumOff val="40000"/>
            </a:schemeClr>
          </a:solidFill>
        </p:spPr>
        <p:txBody>
          <a:bodyPr wrap="square" rtlCol="0">
            <a:spAutoFit/>
          </a:bodyPr>
          <a:lstStyle/>
          <a:p>
            <a:r>
              <a:rPr lang="en-US" dirty="0"/>
              <a:t>Go to Home Page</a:t>
            </a:r>
          </a:p>
        </p:txBody>
      </p:sp>
    </p:spTree>
    <p:extLst>
      <p:ext uri="{BB962C8B-B14F-4D97-AF65-F5344CB8AC3E}">
        <p14:creationId xmlns:p14="http://schemas.microsoft.com/office/powerpoint/2010/main" val="368577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0F8538B-F7BA-C274-5756-CF7D8EDF15C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8DE1D3D-A7AC-E77A-EF51-AF734686505B}"/>
              </a:ext>
            </a:extLst>
          </p:cNvPr>
          <p:cNvSpPr txBox="1"/>
          <p:nvPr/>
        </p:nvSpPr>
        <p:spPr>
          <a:xfrm>
            <a:off x="3883343" y="720090"/>
            <a:ext cx="6097904" cy="584775"/>
          </a:xfrm>
          <a:prstGeom prst="rect">
            <a:avLst/>
          </a:prstGeom>
          <a:noFill/>
        </p:spPr>
        <p:txBody>
          <a:bodyPr wrap="square">
            <a:spAutoFit/>
          </a:bodyPr>
          <a:lstStyle/>
          <a:p>
            <a:r>
              <a:rPr lang="en-US" sz="3200" dirty="0">
                <a:solidFill>
                  <a:schemeClr val="accent3">
                    <a:lumMod val="75000"/>
                  </a:schemeClr>
                </a:solidFill>
                <a:latin typeface="+mj-lt"/>
              </a:rPr>
              <a:t>THE WORKBOOK</a:t>
            </a:r>
          </a:p>
        </p:txBody>
      </p:sp>
      <p:pic>
        <p:nvPicPr>
          <p:cNvPr id="4" name="Picture 3">
            <a:extLst>
              <a:ext uri="{FF2B5EF4-FFF2-40B4-BE49-F238E27FC236}">
                <a16:creationId xmlns:a16="http://schemas.microsoft.com/office/drawing/2014/main" id="{600CF7D0-9FF5-A541-18FC-9040B9AB8952}"/>
              </a:ext>
            </a:extLst>
          </p:cNvPr>
          <p:cNvPicPr>
            <a:picLocks noChangeAspect="1"/>
          </p:cNvPicPr>
          <p:nvPr/>
        </p:nvPicPr>
        <p:blipFill>
          <a:blip r:embed="rId3"/>
          <a:stretch>
            <a:fillRect/>
          </a:stretch>
        </p:blipFill>
        <p:spPr>
          <a:xfrm>
            <a:off x="872856" y="825366"/>
            <a:ext cx="10446287" cy="5207268"/>
          </a:xfrm>
          <a:prstGeom prst="rect">
            <a:avLst/>
          </a:prstGeom>
        </p:spPr>
      </p:pic>
      <p:sp>
        <p:nvSpPr>
          <p:cNvPr id="5" name="TextBox 4">
            <a:extLst>
              <a:ext uri="{FF2B5EF4-FFF2-40B4-BE49-F238E27FC236}">
                <a16:creationId xmlns:a16="http://schemas.microsoft.com/office/drawing/2014/main" id="{79E455AC-CBBA-E9A6-2B5F-9DFE1FA15846}"/>
              </a:ext>
            </a:extLst>
          </p:cNvPr>
          <p:cNvSpPr txBox="1"/>
          <p:nvPr/>
        </p:nvSpPr>
        <p:spPr>
          <a:xfrm>
            <a:off x="4686300" y="2891790"/>
            <a:ext cx="2446020" cy="646331"/>
          </a:xfrm>
          <a:prstGeom prst="rect">
            <a:avLst/>
          </a:prstGeom>
          <a:solidFill>
            <a:schemeClr val="accent1">
              <a:lumMod val="60000"/>
              <a:lumOff val="40000"/>
            </a:schemeClr>
          </a:solidFill>
        </p:spPr>
        <p:txBody>
          <a:bodyPr wrap="square" rtlCol="0">
            <a:spAutoFit/>
          </a:bodyPr>
          <a:lstStyle/>
          <a:p>
            <a:r>
              <a:rPr lang="en-US" dirty="0"/>
              <a:t>Enter Name or ID Number</a:t>
            </a:r>
          </a:p>
        </p:txBody>
      </p:sp>
    </p:spTree>
    <p:extLst>
      <p:ext uri="{BB962C8B-B14F-4D97-AF65-F5344CB8AC3E}">
        <p14:creationId xmlns:p14="http://schemas.microsoft.com/office/powerpoint/2010/main" val="137564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00B5384-A770-7749-19C5-A07BF13D4C5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4DF12B-DCE1-A911-FA34-62B00673A735}"/>
              </a:ext>
            </a:extLst>
          </p:cNvPr>
          <p:cNvPicPr>
            <a:picLocks noChangeAspect="1"/>
          </p:cNvPicPr>
          <p:nvPr/>
        </p:nvPicPr>
        <p:blipFill>
          <a:blip r:embed="rId3"/>
          <a:stretch>
            <a:fillRect/>
          </a:stretch>
        </p:blipFill>
        <p:spPr>
          <a:xfrm>
            <a:off x="152094" y="1673135"/>
            <a:ext cx="11887811" cy="3511730"/>
          </a:xfrm>
          <a:prstGeom prst="rect">
            <a:avLst/>
          </a:prstGeom>
        </p:spPr>
      </p:pic>
      <p:sp>
        <p:nvSpPr>
          <p:cNvPr id="5" name="TextBox 4">
            <a:extLst>
              <a:ext uri="{FF2B5EF4-FFF2-40B4-BE49-F238E27FC236}">
                <a16:creationId xmlns:a16="http://schemas.microsoft.com/office/drawing/2014/main" id="{65EF70CE-9B77-FDC0-DC35-97980191AD74}"/>
              </a:ext>
            </a:extLst>
          </p:cNvPr>
          <p:cNvSpPr txBox="1"/>
          <p:nvPr/>
        </p:nvSpPr>
        <p:spPr>
          <a:xfrm>
            <a:off x="8846820" y="3429000"/>
            <a:ext cx="2240280" cy="369332"/>
          </a:xfrm>
          <a:prstGeom prst="rect">
            <a:avLst/>
          </a:prstGeom>
          <a:solidFill>
            <a:schemeClr val="accent1">
              <a:lumMod val="60000"/>
              <a:lumOff val="40000"/>
            </a:schemeClr>
          </a:solidFill>
        </p:spPr>
        <p:txBody>
          <a:bodyPr wrap="square" rtlCol="0">
            <a:spAutoFit/>
          </a:bodyPr>
          <a:lstStyle/>
          <a:p>
            <a:r>
              <a:rPr lang="en-US" dirty="0"/>
              <a:t>Click on Edit/View</a:t>
            </a:r>
          </a:p>
        </p:txBody>
      </p:sp>
      <p:cxnSp>
        <p:nvCxnSpPr>
          <p:cNvPr id="7" name="Straight Arrow Connector 6">
            <a:extLst>
              <a:ext uri="{FF2B5EF4-FFF2-40B4-BE49-F238E27FC236}">
                <a16:creationId xmlns:a16="http://schemas.microsoft.com/office/drawing/2014/main" id="{73A56C29-069B-A5F1-AE83-39D748C1D2B6}"/>
              </a:ext>
            </a:extLst>
          </p:cNvPr>
          <p:cNvCxnSpPr/>
          <p:nvPr/>
        </p:nvCxnSpPr>
        <p:spPr>
          <a:xfrm>
            <a:off x="10138410" y="3798332"/>
            <a:ext cx="1120140" cy="796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069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9098AB1-C1BC-43F2-B69E-3075BB5F6C3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BF0AF23-F8E7-F8F4-F25F-F047DC2B3CE6}"/>
              </a:ext>
            </a:extLst>
          </p:cNvPr>
          <p:cNvPicPr>
            <a:picLocks noChangeAspect="1"/>
          </p:cNvPicPr>
          <p:nvPr/>
        </p:nvPicPr>
        <p:blipFill>
          <a:blip r:embed="rId3"/>
          <a:stretch>
            <a:fillRect/>
          </a:stretch>
        </p:blipFill>
        <p:spPr>
          <a:xfrm>
            <a:off x="152094" y="1139707"/>
            <a:ext cx="11887811" cy="4578585"/>
          </a:xfrm>
          <a:prstGeom prst="rect">
            <a:avLst/>
          </a:prstGeom>
        </p:spPr>
      </p:pic>
      <p:sp>
        <p:nvSpPr>
          <p:cNvPr id="5" name="TextBox 4">
            <a:extLst>
              <a:ext uri="{FF2B5EF4-FFF2-40B4-BE49-F238E27FC236}">
                <a16:creationId xmlns:a16="http://schemas.microsoft.com/office/drawing/2014/main" id="{70506C74-6062-F2CA-8A7C-F553474CAB61}"/>
              </a:ext>
            </a:extLst>
          </p:cNvPr>
          <p:cNvSpPr txBox="1"/>
          <p:nvPr/>
        </p:nvSpPr>
        <p:spPr>
          <a:xfrm>
            <a:off x="7368235" y="4935911"/>
            <a:ext cx="3680460" cy="646331"/>
          </a:xfrm>
          <a:prstGeom prst="rect">
            <a:avLst/>
          </a:prstGeom>
          <a:solidFill>
            <a:schemeClr val="accent1">
              <a:lumMod val="60000"/>
              <a:lumOff val="40000"/>
            </a:schemeClr>
          </a:solidFill>
        </p:spPr>
        <p:txBody>
          <a:bodyPr wrap="square" rtlCol="0">
            <a:spAutoFit/>
          </a:bodyPr>
          <a:lstStyle/>
          <a:p>
            <a:r>
              <a:rPr lang="en-US" dirty="0"/>
              <a:t>Click on CANS Assessments and then click on Go to Assessments</a:t>
            </a:r>
          </a:p>
        </p:txBody>
      </p:sp>
    </p:spTree>
    <p:extLst>
      <p:ext uri="{BB962C8B-B14F-4D97-AF65-F5344CB8AC3E}">
        <p14:creationId xmlns:p14="http://schemas.microsoft.com/office/powerpoint/2010/main" val="197035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1D24391-9B71-7D79-D562-CACD4560639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AA8448-D912-7402-9F57-E0C0216D5E96}"/>
              </a:ext>
            </a:extLst>
          </p:cNvPr>
          <p:cNvPicPr>
            <a:picLocks noChangeAspect="1"/>
          </p:cNvPicPr>
          <p:nvPr/>
        </p:nvPicPr>
        <p:blipFill>
          <a:blip r:embed="rId3"/>
          <a:stretch>
            <a:fillRect/>
          </a:stretch>
        </p:blipFill>
        <p:spPr>
          <a:xfrm>
            <a:off x="1168158" y="882519"/>
            <a:ext cx="9398483" cy="5092962"/>
          </a:xfrm>
          <a:prstGeom prst="rect">
            <a:avLst/>
          </a:prstGeom>
        </p:spPr>
      </p:pic>
      <p:sp>
        <p:nvSpPr>
          <p:cNvPr id="5" name="TextBox 4">
            <a:extLst>
              <a:ext uri="{FF2B5EF4-FFF2-40B4-BE49-F238E27FC236}">
                <a16:creationId xmlns:a16="http://schemas.microsoft.com/office/drawing/2014/main" id="{D5B417BD-B75C-AC43-2FF4-BFF2AE10AB77}"/>
              </a:ext>
            </a:extLst>
          </p:cNvPr>
          <p:cNvSpPr txBox="1"/>
          <p:nvPr/>
        </p:nvSpPr>
        <p:spPr>
          <a:xfrm>
            <a:off x="3406140" y="2811780"/>
            <a:ext cx="1531620" cy="923330"/>
          </a:xfrm>
          <a:prstGeom prst="rect">
            <a:avLst/>
          </a:prstGeom>
          <a:solidFill>
            <a:schemeClr val="accent1">
              <a:lumMod val="60000"/>
              <a:lumOff val="40000"/>
            </a:schemeClr>
          </a:solidFill>
        </p:spPr>
        <p:txBody>
          <a:bodyPr wrap="square" rtlCol="0">
            <a:spAutoFit/>
          </a:bodyPr>
          <a:lstStyle/>
          <a:p>
            <a:r>
              <a:rPr lang="en-US" dirty="0"/>
              <a:t>Select the Most Recent CANS.</a:t>
            </a:r>
          </a:p>
        </p:txBody>
      </p:sp>
      <p:cxnSp>
        <p:nvCxnSpPr>
          <p:cNvPr id="7" name="Straight Arrow Connector 6">
            <a:extLst>
              <a:ext uri="{FF2B5EF4-FFF2-40B4-BE49-F238E27FC236}">
                <a16:creationId xmlns:a16="http://schemas.microsoft.com/office/drawing/2014/main" id="{764B192D-FC4C-21AD-F6A3-3B5865F78593}"/>
              </a:ext>
            </a:extLst>
          </p:cNvPr>
          <p:cNvCxnSpPr/>
          <p:nvPr/>
        </p:nvCxnSpPr>
        <p:spPr>
          <a:xfrm flipH="1">
            <a:off x="2754630" y="3188970"/>
            <a:ext cx="65151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AA056A-D61F-29FE-0198-660EC0A8C7DB}"/>
              </a:ext>
            </a:extLst>
          </p:cNvPr>
          <p:cNvSpPr txBox="1"/>
          <p:nvPr/>
        </p:nvSpPr>
        <p:spPr>
          <a:xfrm>
            <a:off x="4027170" y="1246985"/>
            <a:ext cx="2068830" cy="1200329"/>
          </a:xfrm>
          <a:prstGeom prst="rect">
            <a:avLst/>
          </a:prstGeom>
          <a:solidFill>
            <a:schemeClr val="accent1">
              <a:lumMod val="60000"/>
              <a:lumOff val="40000"/>
            </a:schemeClr>
          </a:solidFill>
        </p:spPr>
        <p:txBody>
          <a:bodyPr wrap="square" rtlCol="0">
            <a:spAutoFit/>
          </a:bodyPr>
          <a:lstStyle/>
          <a:p>
            <a:r>
              <a:rPr lang="en-US" dirty="0"/>
              <a:t>After you select the CANS you want, click on scoring.</a:t>
            </a:r>
          </a:p>
        </p:txBody>
      </p:sp>
      <p:cxnSp>
        <p:nvCxnSpPr>
          <p:cNvPr id="10" name="Straight Arrow Connector 9">
            <a:extLst>
              <a:ext uri="{FF2B5EF4-FFF2-40B4-BE49-F238E27FC236}">
                <a16:creationId xmlns:a16="http://schemas.microsoft.com/office/drawing/2014/main" id="{44EF6DA5-7D11-EA99-79F2-9083355CEB20}"/>
              </a:ext>
            </a:extLst>
          </p:cNvPr>
          <p:cNvCxnSpPr/>
          <p:nvPr/>
        </p:nvCxnSpPr>
        <p:spPr>
          <a:xfrm flipH="1">
            <a:off x="2926080" y="1703070"/>
            <a:ext cx="1101090" cy="4686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875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79FAEDA-9674-7B6A-371F-F9B14391634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BF4CA70-35BC-6349-FFAF-04D177542511}"/>
              </a:ext>
            </a:extLst>
          </p:cNvPr>
          <p:cNvPicPr>
            <a:picLocks noChangeAspect="1"/>
          </p:cNvPicPr>
          <p:nvPr/>
        </p:nvPicPr>
        <p:blipFill>
          <a:blip r:embed="rId3"/>
          <a:stretch>
            <a:fillRect/>
          </a:stretch>
        </p:blipFill>
        <p:spPr>
          <a:xfrm>
            <a:off x="697230" y="289590"/>
            <a:ext cx="10627240" cy="6179790"/>
          </a:xfrm>
          <a:prstGeom prst="rect">
            <a:avLst/>
          </a:prstGeom>
        </p:spPr>
      </p:pic>
      <p:sp>
        <p:nvSpPr>
          <p:cNvPr id="5" name="TextBox 4">
            <a:extLst>
              <a:ext uri="{FF2B5EF4-FFF2-40B4-BE49-F238E27FC236}">
                <a16:creationId xmlns:a16="http://schemas.microsoft.com/office/drawing/2014/main" id="{46207950-8A6C-EBEB-E839-CDABF73FAD5B}"/>
              </a:ext>
            </a:extLst>
          </p:cNvPr>
          <p:cNvSpPr txBox="1"/>
          <p:nvPr/>
        </p:nvSpPr>
        <p:spPr>
          <a:xfrm>
            <a:off x="10138410" y="1666994"/>
            <a:ext cx="354330" cy="369332"/>
          </a:xfrm>
          <a:prstGeom prst="rect">
            <a:avLst/>
          </a:prstGeom>
          <a:noFill/>
        </p:spPr>
        <p:txBody>
          <a:bodyPr wrap="square" rtlCol="0">
            <a:spAutoFit/>
          </a:bodyPr>
          <a:lstStyle/>
          <a:p>
            <a:r>
              <a:rPr lang="en-US" dirty="0"/>
              <a:t>3</a:t>
            </a:r>
          </a:p>
        </p:txBody>
      </p:sp>
      <p:sp>
        <p:nvSpPr>
          <p:cNvPr id="6" name="TextBox 5">
            <a:extLst>
              <a:ext uri="{FF2B5EF4-FFF2-40B4-BE49-F238E27FC236}">
                <a16:creationId xmlns:a16="http://schemas.microsoft.com/office/drawing/2014/main" id="{3978A952-DF1E-DD61-6274-7AB31A3D500E}"/>
              </a:ext>
            </a:extLst>
          </p:cNvPr>
          <p:cNvSpPr txBox="1"/>
          <p:nvPr/>
        </p:nvSpPr>
        <p:spPr>
          <a:xfrm>
            <a:off x="10138410" y="2468880"/>
            <a:ext cx="312906" cy="369332"/>
          </a:xfrm>
          <a:prstGeom prst="rect">
            <a:avLst/>
          </a:prstGeom>
          <a:noFill/>
        </p:spPr>
        <p:txBody>
          <a:bodyPr wrap="none" rtlCol="0">
            <a:spAutoFit/>
          </a:bodyPr>
          <a:lstStyle/>
          <a:p>
            <a:r>
              <a:rPr lang="en-US" dirty="0"/>
              <a:t>1</a:t>
            </a:r>
          </a:p>
        </p:txBody>
      </p:sp>
      <p:sp>
        <p:nvSpPr>
          <p:cNvPr id="7" name="TextBox 6">
            <a:extLst>
              <a:ext uri="{FF2B5EF4-FFF2-40B4-BE49-F238E27FC236}">
                <a16:creationId xmlns:a16="http://schemas.microsoft.com/office/drawing/2014/main" id="{F2EC2D47-4D2B-21DB-3AB3-241271D2F591}"/>
              </a:ext>
            </a:extLst>
          </p:cNvPr>
          <p:cNvSpPr txBox="1"/>
          <p:nvPr/>
        </p:nvSpPr>
        <p:spPr>
          <a:xfrm>
            <a:off x="10138410" y="3194819"/>
            <a:ext cx="312906" cy="369332"/>
          </a:xfrm>
          <a:prstGeom prst="rect">
            <a:avLst/>
          </a:prstGeom>
          <a:noFill/>
        </p:spPr>
        <p:txBody>
          <a:bodyPr wrap="none" rtlCol="0">
            <a:spAutoFit/>
          </a:bodyPr>
          <a:lstStyle/>
          <a:p>
            <a:r>
              <a:rPr lang="en-US" dirty="0"/>
              <a:t>2</a:t>
            </a:r>
          </a:p>
        </p:txBody>
      </p:sp>
      <p:sp>
        <p:nvSpPr>
          <p:cNvPr id="8" name="TextBox 7">
            <a:extLst>
              <a:ext uri="{FF2B5EF4-FFF2-40B4-BE49-F238E27FC236}">
                <a16:creationId xmlns:a16="http://schemas.microsoft.com/office/drawing/2014/main" id="{48B44942-F4B2-0158-F8BC-080F0ADAB0E3}"/>
              </a:ext>
            </a:extLst>
          </p:cNvPr>
          <p:cNvSpPr txBox="1"/>
          <p:nvPr/>
        </p:nvSpPr>
        <p:spPr>
          <a:xfrm>
            <a:off x="10138410" y="3851910"/>
            <a:ext cx="312906" cy="369332"/>
          </a:xfrm>
          <a:prstGeom prst="rect">
            <a:avLst/>
          </a:prstGeom>
          <a:noFill/>
        </p:spPr>
        <p:txBody>
          <a:bodyPr wrap="none" rtlCol="0">
            <a:spAutoFit/>
          </a:bodyPr>
          <a:lstStyle/>
          <a:p>
            <a:r>
              <a:rPr lang="en-US" dirty="0"/>
              <a:t>4</a:t>
            </a:r>
          </a:p>
        </p:txBody>
      </p:sp>
      <p:sp>
        <p:nvSpPr>
          <p:cNvPr id="9" name="TextBox 8">
            <a:extLst>
              <a:ext uri="{FF2B5EF4-FFF2-40B4-BE49-F238E27FC236}">
                <a16:creationId xmlns:a16="http://schemas.microsoft.com/office/drawing/2014/main" id="{8DA18F09-4DF2-0E28-4EEF-51BEAA8215CA}"/>
              </a:ext>
            </a:extLst>
          </p:cNvPr>
          <p:cNvSpPr txBox="1"/>
          <p:nvPr/>
        </p:nvSpPr>
        <p:spPr>
          <a:xfrm>
            <a:off x="10138410" y="4697730"/>
            <a:ext cx="312906" cy="369332"/>
          </a:xfrm>
          <a:prstGeom prst="rect">
            <a:avLst/>
          </a:prstGeom>
          <a:noFill/>
        </p:spPr>
        <p:txBody>
          <a:bodyPr wrap="none" rtlCol="0">
            <a:spAutoFit/>
          </a:bodyPr>
          <a:lstStyle/>
          <a:p>
            <a:r>
              <a:rPr lang="en-US" dirty="0"/>
              <a:t>0</a:t>
            </a:r>
          </a:p>
        </p:txBody>
      </p:sp>
      <p:sp>
        <p:nvSpPr>
          <p:cNvPr id="10" name="TextBox 9">
            <a:extLst>
              <a:ext uri="{FF2B5EF4-FFF2-40B4-BE49-F238E27FC236}">
                <a16:creationId xmlns:a16="http://schemas.microsoft.com/office/drawing/2014/main" id="{5545ED5A-CB1E-CD12-A6A3-1DE2A577BAC8}"/>
              </a:ext>
            </a:extLst>
          </p:cNvPr>
          <p:cNvSpPr txBox="1"/>
          <p:nvPr/>
        </p:nvSpPr>
        <p:spPr>
          <a:xfrm>
            <a:off x="10098405" y="5358884"/>
            <a:ext cx="312906" cy="369332"/>
          </a:xfrm>
          <a:prstGeom prst="rect">
            <a:avLst/>
          </a:prstGeom>
          <a:noFill/>
        </p:spPr>
        <p:txBody>
          <a:bodyPr wrap="none" rtlCol="0">
            <a:spAutoFit/>
          </a:bodyPr>
          <a:lstStyle/>
          <a:p>
            <a:r>
              <a:rPr lang="en-US" dirty="0"/>
              <a:t>3</a:t>
            </a:r>
          </a:p>
        </p:txBody>
      </p:sp>
      <p:sp>
        <p:nvSpPr>
          <p:cNvPr id="11" name="TextBox 10">
            <a:extLst>
              <a:ext uri="{FF2B5EF4-FFF2-40B4-BE49-F238E27FC236}">
                <a16:creationId xmlns:a16="http://schemas.microsoft.com/office/drawing/2014/main" id="{CC04BB5B-FC21-D07A-1BBD-8EC09D7A6CCF}"/>
              </a:ext>
            </a:extLst>
          </p:cNvPr>
          <p:cNvSpPr txBox="1"/>
          <p:nvPr/>
        </p:nvSpPr>
        <p:spPr>
          <a:xfrm>
            <a:off x="10254858" y="6122908"/>
            <a:ext cx="312906" cy="369332"/>
          </a:xfrm>
          <a:prstGeom prst="rect">
            <a:avLst/>
          </a:prstGeom>
          <a:noFill/>
        </p:spPr>
        <p:txBody>
          <a:bodyPr wrap="none" rtlCol="0">
            <a:spAutoFit/>
          </a:bodyPr>
          <a:lstStyle/>
          <a:p>
            <a:r>
              <a:rPr lang="en-US" dirty="0"/>
              <a:t>2</a:t>
            </a:r>
          </a:p>
        </p:txBody>
      </p:sp>
      <p:sp>
        <p:nvSpPr>
          <p:cNvPr id="12" name="TextBox 11">
            <a:extLst>
              <a:ext uri="{FF2B5EF4-FFF2-40B4-BE49-F238E27FC236}">
                <a16:creationId xmlns:a16="http://schemas.microsoft.com/office/drawing/2014/main" id="{464D8AC6-5073-F792-5C46-3623F5D39AEE}"/>
              </a:ext>
            </a:extLst>
          </p:cNvPr>
          <p:cNvSpPr txBox="1"/>
          <p:nvPr/>
        </p:nvSpPr>
        <p:spPr>
          <a:xfrm>
            <a:off x="2183130" y="2377440"/>
            <a:ext cx="8384634" cy="460772"/>
          </a:xfrm>
          <a:prstGeom prst="rect">
            <a:avLst/>
          </a:prstGeom>
          <a:noFill/>
          <a:ln w="38100">
            <a:solidFill>
              <a:srgbClr val="FF00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BD8CCE9D-F996-70C1-E88E-1304B7C1B750}"/>
              </a:ext>
            </a:extLst>
          </p:cNvPr>
          <p:cNvSpPr txBox="1"/>
          <p:nvPr/>
        </p:nvSpPr>
        <p:spPr>
          <a:xfrm>
            <a:off x="2183130" y="3851910"/>
            <a:ext cx="8384634" cy="460772"/>
          </a:xfrm>
          <a:prstGeom prst="rect">
            <a:avLst/>
          </a:prstGeom>
          <a:noFill/>
          <a:ln w="38100">
            <a:solidFill>
              <a:srgbClr val="FF00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630C75E6-74C2-ACF4-F31F-8D155002A99E}"/>
              </a:ext>
            </a:extLst>
          </p:cNvPr>
          <p:cNvSpPr txBox="1"/>
          <p:nvPr/>
        </p:nvSpPr>
        <p:spPr>
          <a:xfrm>
            <a:off x="2263140" y="5189220"/>
            <a:ext cx="8304624" cy="538996"/>
          </a:xfrm>
          <a:prstGeom prst="rect">
            <a:avLst/>
          </a:prstGeom>
          <a:noFill/>
          <a:ln w="38100">
            <a:solidFill>
              <a:srgbClr val="FF000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35B72BF9-CCC7-593F-BEDB-B648C74A888D}"/>
              </a:ext>
            </a:extLst>
          </p:cNvPr>
          <p:cNvSpPr txBox="1"/>
          <p:nvPr/>
        </p:nvSpPr>
        <p:spPr>
          <a:xfrm>
            <a:off x="2263140" y="5932170"/>
            <a:ext cx="8492490" cy="560070"/>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86774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r>
              <a:rPr lang="en-US" dirty="0"/>
              <a:t>What is Caseload Intensity and Why are we looking at It</a:t>
            </a:r>
          </a:p>
        </p:txBody>
      </p:sp>
      <p:sp>
        <p:nvSpPr>
          <p:cNvPr id="4" name="Content Placeholder 3">
            <a:extLst>
              <a:ext uri="{FF2B5EF4-FFF2-40B4-BE49-F238E27FC236}">
                <a16:creationId xmlns:a16="http://schemas.microsoft.com/office/drawing/2014/main" id="{74160DFF-2E7E-7A22-819A-C011020DFF01}"/>
              </a:ext>
            </a:extLst>
          </p:cNvPr>
          <p:cNvSpPr>
            <a:spLocks noGrp="1"/>
          </p:cNvSpPr>
          <p:nvPr>
            <p:ph sz="quarter" idx="31"/>
          </p:nvPr>
        </p:nvSpPr>
        <p:spPr>
          <a:xfrm>
            <a:off x="3305669" y="2470150"/>
            <a:ext cx="7420819" cy="3676649"/>
          </a:xfrm>
        </p:spPr>
        <p:txBody>
          <a:bodyPr/>
          <a:lstStyle/>
          <a:p>
            <a:r>
              <a:rPr lang="en-US" sz="2000" dirty="0"/>
              <a:t>Not all cases are equal </a:t>
            </a:r>
          </a:p>
          <a:p>
            <a:r>
              <a:rPr lang="en-US" sz="2000" dirty="0"/>
              <a:t>The number of cases you can handle will depend on their  intensity level</a:t>
            </a:r>
          </a:p>
          <a:p>
            <a:r>
              <a:rPr lang="en-US" sz="2000" dirty="0"/>
              <a:t>The intensity of the case can be determined by the Child and Adolescent Needs and Strengths Assessment</a:t>
            </a:r>
          </a:p>
          <a:p>
            <a:r>
              <a:rPr lang="en-US" sz="2000" dirty="0"/>
              <a:t>The number of cases and intensity can be adjusted according to FTE level.</a:t>
            </a:r>
          </a:p>
          <a:p>
            <a:pPr marL="0" indent="0">
              <a:buNone/>
            </a:pPr>
            <a:endParaRPr lang="en-US" dirty="0"/>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2</a:t>
            </a:fld>
            <a:endParaRPr lang="en-US" dirty="0"/>
          </a:p>
        </p:txBody>
      </p:sp>
      <p:sp>
        <p:nvSpPr>
          <p:cNvPr id="5" name="Footer Placeholder 4">
            <a:extLst>
              <a:ext uri="{FF2B5EF4-FFF2-40B4-BE49-F238E27FC236}">
                <a16:creationId xmlns:a16="http://schemas.microsoft.com/office/drawing/2014/main" id="{AFC5D79F-925C-CC5C-5AD0-13FF97E84112}"/>
              </a:ext>
            </a:extLst>
          </p:cNvPr>
          <p:cNvSpPr>
            <a:spLocks noGrp="1"/>
          </p:cNvSpPr>
          <p:nvPr>
            <p:ph type="ftr" sz="quarter" idx="11"/>
          </p:nvPr>
        </p:nvSpPr>
        <p:spPr/>
        <p:txBody>
          <a:bodyPr/>
          <a:lstStyle/>
          <a:p>
            <a:r>
              <a:rPr lang="en-US" dirty="0">
                <a:solidFill>
                  <a:srgbClr val="00B050"/>
                </a:solidFill>
              </a:rPr>
              <a:t>Marshall University-07-29-2025</a:t>
            </a:r>
          </a:p>
        </p:txBody>
      </p:sp>
    </p:spTree>
    <p:extLst>
      <p:ext uri="{BB962C8B-B14F-4D97-AF65-F5344CB8AC3E}">
        <p14:creationId xmlns:p14="http://schemas.microsoft.com/office/powerpoint/2010/main" val="1962637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1C7068C-7BB6-F861-2730-D52EF3142AC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5F8A126-4021-8E83-76D2-6FEE65073A4D}"/>
              </a:ext>
            </a:extLst>
          </p:cNvPr>
          <p:cNvSpPr txBox="1"/>
          <p:nvPr/>
        </p:nvSpPr>
        <p:spPr>
          <a:xfrm>
            <a:off x="3883343" y="720090"/>
            <a:ext cx="6097904" cy="584775"/>
          </a:xfrm>
          <a:prstGeom prst="rect">
            <a:avLst/>
          </a:prstGeom>
          <a:noFill/>
        </p:spPr>
        <p:txBody>
          <a:bodyPr wrap="square">
            <a:spAutoFit/>
          </a:bodyPr>
          <a:lstStyle/>
          <a:p>
            <a:r>
              <a:rPr lang="en-US" sz="3200" dirty="0">
                <a:solidFill>
                  <a:schemeClr val="accent3">
                    <a:lumMod val="75000"/>
                  </a:schemeClr>
                </a:solidFill>
                <a:latin typeface="+mj-lt"/>
              </a:rPr>
              <a:t>THE WORKBOOK</a:t>
            </a:r>
          </a:p>
        </p:txBody>
      </p:sp>
      <p:pic>
        <p:nvPicPr>
          <p:cNvPr id="3" name="Picture 2">
            <a:extLst>
              <a:ext uri="{FF2B5EF4-FFF2-40B4-BE49-F238E27FC236}">
                <a16:creationId xmlns:a16="http://schemas.microsoft.com/office/drawing/2014/main" id="{7EAA744A-1DB2-D5CE-6FA8-AF50853F9B11}"/>
              </a:ext>
            </a:extLst>
          </p:cNvPr>
          <p:cNvPicPr>
            <a:picLocks noChangeAspect="1"/>
          </p:cNvPicPr>
          <p:nvPr/>
        </p:nvPicPr>
        <p:blipFill>
          <a:blip r:embed="rId3"/>
          <a:srcRect l="50095"/>
          <a:stretch>
            <a:fillRect/>
          </a:stretch>
        </p:blipFill>
        <p:spPr>
          <a:xfrm>
            <a:off x="1485298" y="1549836"/>
            <a:ext cx="9508090" cy="4439484"/>
          </a:xfrm>
          <a:prstGeom prst="rect">
            <a:avLst/>
          </a:prstGeom>
        </p:spPr>
      </p:pic>
    </p:spTree>
    <p:extLst>
      <p:ext uri="{BB962C8B-B14F-4D97-AF65-F5344CB8AC3E}">
        <p14:creationId xmlns:p14="http://schemas.microsoft.com/office/powerpoint/2010/main" val="2026567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0AA4960-D81B-058B-EB01-67206580AEE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95ADAAC-B2FC-B391-7BC2-0E7DF514CA8C}"/>
              </a:ext>
            </a:extLst>
          </p:cNvPr>
          <p:cNvSpPr txBox="1"/>
          <p:nvPr/>
        </p:nvSpPr>
        <p:spPr>
          <a:xfrm>
            <a:off x="3883343" y="720090"/>
            <a:ext cx="6097904" cy="584775"/>
          </a:xfrm>
          <a:prstGeom prst="rect">
            <a:avLst/>
          </a:prstGeom>
          <a:noFill/>
        </p:spPr>
        <p:txBody>
          <a:bodyPr wrap="square">
            <a:spAutoFit/>
          </a:bodyPr>
          <a:lstStyle/>
          <a:p>
            <a:r>
              <a:rPr lang="en-US" sz="3200" dirty="0">
                <a:solidFill>
                  <a:schemeClr val="accent3">
                    <a:lumMod val="75000"/>
                  </a:schemeClr>
                </a:solidFill>
                <a:latin typeface="+mj-lt"/>
              </a:rPr>
              <a:t>Intensity Score</a:t>
            </a:r>
          </a:p>
        </p:txBody>
      </p:sp>
      <p:sp>
        <p:nvSpPr>
          <p:cNvPr id="4" name="TextBox 3">
            <a:extLst>
              <a:ext uri="{FF2B5EF4-FFF2-40B4-BE49-F238E27FC236}">
                <a16:creationId xmlns:a16="http://schemas.microsoft.com/office/drawing/2014/main" id="{7576BAAA-0A9B-1655-7ECF-2B134FC8C94E}"/>
              </a:ext>
            </a:extLst>
          </p:cNvPr>
          <p:cNvSpPr txBox="1"/>
          <p:nvPr/>
        </p:nvSpPr>
        <p:spPr>
          <a:xfrm>
            <a:off x="1280160" y="1794510"/>
            <a:ext cx="9989820" cy="2585323"/>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rPr>
              <a:t>Look at the green cells which point to caseload results. That will give you the intensity level per individual and represented considering the facilitators full time equivalency status. </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sz="1800" b="0" i="0" u="none" strike="noStrike" dirty="0">
                <a:solidFill>
                  <a:srgbClr val="000000"/>
                </a:solidFill>
                <a:effectLst/>
              </a:rPr>
              <a:t>Cases are weighted and a score should never go over 15. </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sz="1800" b="0" i="0" u="none" strike="noStrike" dirty="0">
                <a:solidFill>
                  <a:srgbClr val="000000"/>
                </a:solidFill>
                <a:effectLst/>
              </a:rPr>
              <a:t>The FTE ratio adds additional consideration as to a facilitators availability. </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sz="1800" b="0" i="0" u="none" strike="noStrike" dirty="0">
                <a:solidFill>
                  <a:srgbClr val="000000"/>
                </a:solidFill>
                <a:effectLst/>
              </a:rPr>
              <a:t>The score does </a:t>
            </a:r>
            <a:r>
              <a:rPr lang="en-US" sz="1800" b="0" i="0" u="sng" strike="noStrike" dirty="0">
                <a:solidFill>
                  <a:srgbClr val="000000"/>
                </a:solidFill>
                <a:effectLst/>
              </a:rPr>
              <a:t>not</a:t>
            </a:r>
            <a:r>
              <a:rPr lang="en-US" sz="1800" b="0" i="0" u="none" strike="noStrike" dirty="0">
                <a:solidFill>
                  <a:srgbClr val="000000"/>
                </a:solidFill>
                <a:effectLst/>
              </a:rPr>
              <a:t> indicate the number of cases you have or should have. That depends on the intensity of all current and future cases.</a:t>
            </a:r>
            <a:r>
              <a:rPr lang="en-US" dirty="0"/>
              <a:t> </a:t>
            </a:r>
          </a:p>
        </p:txBody>
      </p:sp>
    </p:spTree>
    <p:extLst>
      <p:ext uri="{BB962C8B-B14F-4D97-AF65-F5344CB8AC3E}">
        <p14:creationId xmlns:p14="http://schemas.microsoft.com/office/powerpoint/2010/main" val="2370906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B1C6166-D87B-3485-4C70-3931FD7711E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1D15363-8FC5-4835-7E2A-4AD77D9D8E55}"/>
              </a:ext>
            </a:extLst>
          </p:cNvPr>
          <p:cNvSpPr txBox="1"/>
          <p:nvPr/>
        </p:nvSpPr>
        <p:spPr>
          <a:xfrm>
            <a:off x="3883343" y="720090"/>
            <a:ext cx="6097904" cy="584775"/>
          </a:xfrm>
          <a:prstGeom prst="rect">
            <a:avLst/>
          </a:prstGeom>
          <a:noFill/>
        </p:spPr>
        <p:txBody>
          <a:bodyPr wrap="square">
            <a:spAutoFit/>
          </a:bodyPr>
          <a:lstStyle/>
          <a:p>
            <a:r>
              <a:rPr lang="en-US" sz="3200" dirty="0">
                <a:solidFill>
                  <a:schemeClr val="accent3">
                    <a:lumMod val="75000"/>
                  </a:schemeClr>
                </a:solidFill>
                <a:latin typeface="+mj-lt"/>
              </a:rPr>
              <a:t>THE WORKBOOK</a:t>
            </a:r>
          </a:p>
        </p:txBody>
      </p:sp>
      <p:pic>
        <p:nvPicPr>
          <p:cNvPr id="4" name="Picture 3">
            <a:extLst>
              <a:ext uri="{FF2B5EF4-FFF2-40B4-BE49-F238E27FC236}">
                <a16:creationId xmlns:a16="http://schemas.microsoft.com/office/drawing/2014/main" id="{5565B4F8-6BA5-94A7-7EA1-22F1B67B1732}"/>
              </a:ext>
            </a:extLst>
          </p:cNvPr>
          <p:cNvPicPr>
            <a:picLocks noChangeAspect="1"/>
          </p:cNvPicPr>
          <p:nvPr/>
        </p:nvPicPr>
        <p:blipFill>
          <a:blip r:embed="rId3"/>
          <a:stretch>
            <a:fillRect/>
          </a:stretch>
        </p:blipFill>
        <p:spPr>
          <a:xfrm>
            <a:off x="1783080" y="1394526"/>
            <a:ext cx="9352632" cy="5110989"/>
          </a:xfrm>
          <a:prstGeom prst="rect">
            <a:avLst/>
          </a:prstGeom>
        </p:spPr>
      </p:pic>
      <p:sp>
        <p:nvSpPr>
          <p:cNvPr id="5" name="TextBox 4">
            <a:extLst>
              <a:ext uri="{FF2B5EF4-FFF2-40B4-BE49-F238E27FC236}">
                <a16:creationId xmlns:a16="http://schemas.microsoft.com/office/drawing/2014/main" id="{67D64981-C78C-C401-6F58-6BFC28DE97C1}"/>
              </a:ext>
            </a:extLst>
          </p:cNvPr>
          <p:cNvSpPr txBox="1"/>
          <p:nvPr/>
        </p:nvSpPr>
        <p:spPr>
          <a:xfrm>
            <a:off x="7795260" y="902970"/>
            <a:ext cx="2103120" cy="369332"/>
          </a:xfrm>
          <a:prstGeom prst="rect">
            <a:avLst/>
          </a:prstGeom>
          <a:solidFill>
            <a:schemeClr val="accent1">
              <a:lumMod val="60000"/>
              <a:lumOff val="40000"/>
            </a:schemeClr>
          </a:solidFill>
        </p:spPr>
        <p:txBody>
          <a:bodyPr wrap="square" rtlCol="0">
            <a:spAutoFit/>
          </a:bodyPr>
          <a:lstStyle/>
          <a:p>
            <a:r>
              <a:rPr lang="en-US" dirty="0"/>
              <a:t>Tabulated for You</a:t>
            </a:r>
          </a:p>
        </p:txBody>
      </p:sp>
      <p:cxnSp>
        <p:nvCxnSpPr>
          <p:cNvPr id="7" name="Straight Arrow Connector 6">
            <a:extLst>
              <a:ext uri="{FF2B5EF4-FFF2-40B4-BE49-F238E27FC236}">
                <a16:creationId xmlns:a16="http://schemas.microsoft.com/office/drawing/2014/main" id="{C4975FF8-3C3D-DB29-DCE8-C5FC1F5843F7}"/>
              </a:ext>
            </a:extLst>
          </p:cNvPr>
          <p:cNvCxnSpPr/>
          <p:nvPr/>
        </p:nvCxnSpPr>
        <p:spPr>
          <a:xfrm flipH="1">
            <a:off x="5463540" y="1272302"/>
            <a:ext cx="2731770" cy="8651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651798D-D0F4-CA78-05D7-EDB89A39E4A5}"/>
              </a:ext>
            </a:extLst>
          </p:cNvPr>
          <p:cNvCxnSpPr/>
          <p:nvPr/>
        </p:nvCxnSpPr>
        <p:spPr>
          <a:xfrm>
            <a:off x="8515350" y="1272302"/>
            <a:ext cx="0" cy="11657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346692-9AC5-187C-114A-FFD514AAE571}"/>
              </a:ext>
            </a:extLst>
          </p:cNvPr>
          <p:cNvCxnSpPr>
            <a:cxnSpLocks/>
          </p:cNvCxnSpPr>
          <p:nvPr/>
        </p:nvCxnSpPr>
        <p:spPr>
          <a:xfrm>
            <a:off x="9395460" y="1304865"/>
            <a:ext cx="0" cy="48330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651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C7780BA-415A-ACF4-3A97-8909C172BA2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9765F9F-677D-D4E7-0A5B-673D344D2278}"/>
              </a:ext>
            </a:extLst>
          </p:cNvPr>
          <p:cNvSpPr txBox="1"/>
          <p:nvPr/>
        </p:nvSpPr>
        <p:spPr>
          <a:xfrm>
            <a:off x="3883343" y="720090"/>
            <a:ext cx="6097904" cy="584775"/>
          </a:xfrm>
          <a:prstGeom prst="rect">
            <a:avLst/>
          </a:prstGeom>
          <a:noFill/>
        </p:spPr>
        <p:txBody>
          <a:bodyPr wrap="square">
            <a:spAutoFit/>
          </a:bodyPr>
          <a:lstStyle/>
          <a:p>
            <a:r>
              <a:rPr lang="en-US" sz="3200" dirty="0">
                <a:solidFill>
                  <a:schemeClr val="accent3">
                    <a:lumMod val="75000"/>
                  </a:schemeClr>
                </a:solidFill>
                <a:latin typeface="+mj-lt"/>
              </a:rPr>
              <a:t>THE WORKBOOK</a:t>
            </a:r>
          </a:p>
        </p:txBody>
      </p:sp>
      <p:pic>
        <p:nvPicPr>
          <p:cNvPr id="3" name="Picture 2">
            <a:extLst>
              <a:ext uri="{FF2B5EF4-FFF2-40B4-BE49-F238E27FC236}">
                <a16:creationId xmlns:a16="http://schemas.microsoft.com/office/drawing/2014/main" id="{1265FD7A-6EE2-011B-84A8-949737428F28}"/>
              </a:ext>
            </a:extLst>
          </p:cNvPr>
          <p:cNvPicPr>
            <a:picLocks noChangeAspect="1"/>
          </p:cNvPicPr>
          <p:nvPr/>
        </p:nvPicPr>
        <p:blipFill>
          <a:blip r:embed="rId3"/>
          <a:stretch>
            <a:fillRect/>
          </a:stretch>
        </p:blipFill>
        <p:spPr>
          <a:xfrm>
            <a:off x="1463040" y="1304865"/>
            <a:ext cx="9598465" cy="4704386"/>
          </a:xfrm>
          <a:prstGeom prst="rect">
            <a:avLst/>
          </a:prstGeom>
        </p:spPr>
      </p:pic>
      <p:sp>
        <p:nvSpPr>
          <p:cNvPr id="5" name="TextBox 4">
            <a:extLst>
              <a:ext uri="{FF2B5EF4-FFF2-40B4-BE49-F238E27FC236}">
                <a16:creationId xmlns:a16="http://schemas.microsoft.com/office/drawing/2014/main" id="{4E1BD7F2-B591-5AF5-1559-A9D3F531EBC4}"/>
              </a:ext>
            </a:extLst>
          </p:cNvPr>
          <p:cNvSpPr txBox="1"/>
          <p:nvPr/>
        </p:nvSpPr>
        <p:spPr>
          <a:xfrm>
            <a:off x="3063240" y="4906292"/>
            <a:ext cx="2423160" cy="1477328"/>
          </a:xfrm>
          <a:prstGeom prst="rect">
            <a:avLst/>
          </a:prstGeom>
          <a:solidFill>
            <a:schemeClr val="accent1">
              <a:lumMod val="60000"/>
              <a:lumOff val="40000"/>
            </a:schemeClr>
          </a:solidFill>
        </p:spPr>
        <p:txBody>
          <a:bodyPr wrap="square" rtlCol="0">
            <a:spAutoFit/>
          </a:bodyPr>
          <a:lstStyle/>
          <a:p>
            <a:r>
              <a:rPr lang="en-US" dirty="0"/>
              <a:t>This person would not be able to take more cases because they are close to the cut off intensity score</a:t>
            </a:r>
          </a:p>
        </p:txBody>
      </p:sp>
      <p:cxnSp>
        <p:nvCxnSpPr>
          <p:cNvPr id="7" name="Straight Arrow Connector 6">
            <a:extLst>
              <a:ext uri="{FF2B5EF4-FFF2-40B4-BE49-F238E27FC236}">
                <a16:creationId xmlns:a16="http://schemas.microsoft.com/office/drawing/2014/main" id="{1295BEFB-4122-5C1D-B769-05C24E75125C}"/>
              </a:ext>
            </a:extLst>
          </p:cNvPr>
          <p:cNvCxnSpPr>
            <a:cxnSpLocks/>
          </p:cNvCxnSpPr>
          <p:nvPr/>
        </p:nvCxnSpPr>
        <p:spPr>
          <a:xfrm flipV="1">
            <a:off x="5486400" y="5599968"/>
            <a:ext cx="3394710" cy="899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058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27EBA2C-1E9F-129F-CEE8-B1212617C2D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FB5DD28-FCB1-3384-6E7F-52C8B8B2691D}"/>
              </a:ext>
            </a:extLst>
          </p:cNvPr>
          <p:cNvSpPr txBox="1"/>
          <p:nvPr/>
        </p:nvSpPr>
        <p:spPr>
          <a:xfrm>
            <a:off x="3883343" y="720090"/>
            <a:ext cx="6097904" cy="584775"/>
          </a:xfrm>
          <a:prstGeom prst="rect">
            <a:avLst/>
          </a:prstGeom>
          <a:noFill/>
        </p:spPr>
        <p:txBody>
          <a:bodyPr wrap="square">
            <a:spAutoFit/>
          </a:bodyPr>
          <a:lstStyle/>
          <a:p>
            <a:r>
              <a:rPr lang="en-US" sz="3200" dirty="0">
                <a:solidFill>
                  <a:schemeClr val="accent3">
                    <a:lumMod val="75000"/>
                  </a:schemeClr>
                </a:solidFill>
                <a:latin typeface="+mj-lt"/>
              </a:rPr>
              <a:t>THE WORKBOOK</a:t>
            </a:r>
          </a:p>
        </p:txBody>
      </p:sp>
      <p:pic>
        <p:nvPicPr>
          <p:cNvPr id="3" name="Picture 2">
            <a:extLst>
              <a:ext uri="{FF2B5EF4-FFF2-40B4-BE49-F238E27FC236}">
                <a16:creationId xmlns:a16="http://schemas.microsoft.com/office/drawing/2014/main" id="{7F9A100A-0631-1F27-7E2E-C20D937A5052}"/>
              </a:ext>
            </a:extLst>
          </p:cNvPr>
          <p:cNvPicPr>
            <a:picLocks noChangeAspect="1"/>
          </p:cNvPicPr>
          <p:nvPr/>
        </p:nvPicPr>
        <p:blipFill>
          <a:blip r:embed="rId3"/>
          <a:stretch>
            <a:fillRect/>
          </a:stretch>
        </p:blipFill>
        <p:spPr>
          <a:xfrm>
            <a:off x="911628" y="1362015"/>
            <a:ext cx="10729246" cy="3702775"/>
          </a:xfrm>
          <a:prstGeom prst="rect">
            <a:avLst/>
          </a:prstGeom>
        </p:spPr>
      </p:pic>
      <p:sp>
        <p:nvSpPr>
          <p:cNvPr id="4" name="TextBox 3">
            <a:extLst>
              <a:ext uri="{FF2B5EF4-FFF2-40B4-BE49-F238E27FC236}">
                <a16:creationId xmlns:a16="http://schemas.microsoft.com/office/drawing/2014/main" id="{7E9F7D53-49F4-54C5-75B8-C457EB74164C}"/>
              </a:ext>
            </a:extLst>
          </p:cNvPr>
          <p:cNvSpPr txBox="1"/>
          <p:nvPr/>
        </p:nvSpPr>
        <p:spPr>
          <a:xfrm>
            <a:off x="8915400" y="5495985"/>
            <a:ext cx="2857500" cy="646331"/>
          </a:xfrm>
          <a:prstGeom prst="rect">
            <a:avLst/>
          </a:prstGeom>
          <a:solidFill>
            <a:schemeClr val="accent1">
              <a:lumMod val="60000"/>
              <a:lumOff val="40000"/>
            </a:schemeClr>
          </a:solidFill>
        </p:spPr>
        <p:txBody>
          <a:bodyPr wrap="square" rtlCol="0">
            <a:spAutoFit/>
          </a:bodyPr>
          <a:lstStyle/>
          <a:p>
            <a:r>
              <a:rPr lang="en-US" dirty="0"/>
              <a:t>FTE is important and can change the intensity score</a:t>
            </a:r>
          </a:p>
        </p:txBody>
      </p:sp>
      <p:cxnSp>
        <p:nvCxnSpPr>
          <p:cNvPr id="6" name="Straight Arrow Connector 5">
            <a:extLst>
              <a:ext uri="{FF2B5EF4-FFF2-40B4-BE49-F238E27FC236}">
                <a16:creationId xmlns:a16="http://schemas.microsoft.com/office/drawing/2014/main" id="{96A7B614-6BB3-055F-88DF-0FA259E749AF}"/>
              </a:ext>
            </a:extLst>
          </p:cNvPr>
          <p:cNvCxnSpPr>
            <a:cxnSpLocks/>
          </p:cNvCxnSpPr>
          <p:nvPr/>
        </p:nvCxnSpPr>
        <p:spPr>
          <a:xfrm flipV="1">
            <a:off x="10767060" y="4983480"/>
            <a:ext cx="0" cy="5125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687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0FD9F13-4719-EAA3-3004-0526D31AAFA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EBC0541-F2AE-6B42-5152-DA06CB8D23CC}"/>
              </a:ext>
            </a:extLst>
          </p:cNvPr>
          <p:cNvSpPr txBox="1"/>
          <p:nvPr/>
        </p:nvSpPr>
        <p:spPr>
          <a:xfrm>
            <a:off x="3883343" y="720090"/>
            <a:ext cx="6097904" cy="584775"/>
          </a:xfrm>
          <a:prstGeom prst="rect">
            <a:avLst/>
          </a:prstGeom>
          <a:noFill/>
        </p:spPr>
        <p:txBody>
          <a:bodyPr wrap="square">
            <a:spAutoFit/>
          </a:bodyPr>
          <a:lstStyle/>
          <a:p>
            <a:r>
              <a:rPr lang="en-US" sz="3200" dirty="0">
                <a:solidFill>
                  <a:schemeClr val="accent3">
                    <a:lumMod val="75000"/>
                  </a:schemeClr>
                </a:solidFill>
                <a:latin typeface="+mj-lt"/>
              </a:rPr>
              <a:t>THE WORKBOOK</a:t>
            </a:r>
          </a:p>
        </p:txBody>
      </p:sp>
      <p:pic>
        <p:nvPicPr>
          <p:cNvPr id="6" name="Picture 5">
            <a:extLst>
              <a:ext uri="{FF2B5EF4-FFF2-40B4-BE49-F238E27FC236}">
                <a16:creationId xmlns:a16="http://schemas.microsoft.com/office/drawing/2014/main" id="{9455BA06-C810-3CEB-D879-740946DCF568}"/>
              </a:ext>
            </a:extLst>
          </p:cNvPr>
          <p:cNvPicPr>
            <a:picLocks noChangeAspect="1"/>
          </p:cNvPicPr>
          <p:nvPr/>
        </p:nvPicPr>
        <p:blipFill>
          <a:blip r:embed="rId3"/>
          <a:stretch>
            <a:fillRect/>
          </a:stretch>
        </p:blipFill>
        <p:spPr>
          <a:xfrm>
            <a:off x="1691640" y="1519788"/>
            <a:ext cx="9421694" cy="4985727"/>
          </a:xfrm>
          <a:prstGeom prst="rect">
            <a:avLst/>
          </a:prstGeom>
        </p:spPr>
      </p:pic>
      <p:sp>
        <p:nvSpPr>
          <p:cNvPr id="7" name="TextBox 6">
            <a:extLst>
              <a:ext uri="{FF2B5EF4-FFF2-40B4-BE49-F238E27FC236}">
                <a16:creationId xmlns:a16="http://schemas.microsoft.com/office/drawing/2014/main" id="{6501133A-B795-68E9-71F9-B878B448C2E2}"/>
              </a:ext>
            </a:extLst>
          </p:cNvPr>
          <p:cNvSpPr txBox="1"/>
          <p:nvPr/>
        </p:nvSpPr>
        <p:spPr>
          <a:xfrm>
            <a:off x="8366760" y="3348990"/>
            <a:ext cx="3017520" cy="923330"/>
          </a:xfrm>
          <a:prstGeom prst="rect">
            <a:avLst/>
          </a:prstGeom>
          <a:solidFill>
            <a:schemeClr val="accent1">
              <a:lumMod val="60000"/>
              <a:lumOff val="40000"/>
            </a:schemeClr>
          </a:solidFill>
        </p:spPr>
        <p:txBody>
          <a:bodyPr wrap="square" rtlCol="0">
            <a:spAutoFit/>
          </a:bodyPr>
          <a:lstStyle/>
          <a:p>
            <a:r>
              <a:rPr lang="en-US" dirty="0"/>
              <a:t>This person has too many case if they are only working part-time</a:t>
            </a:r>
          </a:p>
        </p:txBody>
      </p:sp>
      <p:cxnSp>
        <p:nvCxnSpPr>
          <p:cNvPr id="10" name="Straight Arrow Connector 9">
            <a:extLst>
              <a:ext uri="{FF2B5EF4-FFF2-40B4-BE49-F238E27FC236}">
                <a16:creationId xmlns:a16="http://schemas.microsoft.com/office/drawing/2014/main" id="{93B4D4D0-4EE4-7E49-6647-D37247D41396}"/>
              </a:ext>
            </a:extLst>
          </p:cNvPr>
          <p:cNvCxnSpPr/>
          <p:nvPr/>
        </p:nvCxnSpPr>
        <p:spPr>
          <a:xfrm flipH="1">
            <a:off x="5829300" y="4272320"/>
            <a:ext cx="2537460" cy="15455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DAD6ED6-DFCD-472A-D6F9-6943160D3839}"/>
              </a:ext>
            </a:extLst>
          </p:cNvPr>
          <p:cNvCxnSpPr>
            <a:stCxn id="7" idx="2"/>
          </p:cNvCxnSpPr>
          <p:nvPr/>
        </p:nvCxnSpPr>
        <p:spPr>
          <a:xfrm>
            <a:off x="9875520" y="4272320"/>
            <a:ext cx="0" cy="16712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735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122B87B-CCFA-4F57-D8B7-30E0DF6C2A4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30998BD-20D5-954E-A12A-B6131F0C1CB6}"/>
              </a:ext>
            </a:extLst>
          </p:cNvPr>
          <p:cNvSpPr txBox="1"/>
          <p:nvPr/>
        </p:nvSpPr>
        <p:spPr>
          <a:xfrm>
            <a:off x="3883343" y="720090"/>
            <a:ext cx="6097904" cy="584775"/>
          </a:xfrm>
          <a:prstGeom prst="rect">
            <a:avLst/>
          </a:prstGeom>
          <a:noFill/>
        </p:spPr>
        <p:txBody>
          <a:bodyPr wrap="square">
            <a:spAutoFit/>
          </a:bodyPr>
          <a:lstStyle/>
          <a:p>
            <a:r>
              <a:rPr lang="en-US" sz="3200" dirty="0">
                <a:solidFill>
                  <a:schemeClr val="accent3">
                    <a:lumMod val="75000"/>
                  </a:schemeClr>
                </a:solidFill>
                <a:latin typeface="+mj-lt"/>
              </a:rPr>
              <a:t>Summary Tab</a:t>
            </a:r>
          </a:p>
        </p:txBody>
      </p:sp>
      <p:sp>
        <p:nvSpPr>
          <p:cNvPr id="3" name="TextBox 2">
            <a:extLst>
              <a:ext uri="{FF2B5EF4-FFF2-40B4-BE49-F238E27FC236}">
                <a16:creationId xmlns:a16="http://schemas.microsoft.com/office/drawing/2014/main" id="{2D8ABC5D-A3AE-01DF-D646-DDD8C737FB00}"/>
              </a:ext>
            </a:extLst>
          </p:cNvPr>
          <p:cNvSpPr txBox="1"/>
          <p:nvPr/>
        </p:nvSpPr>
        <p:spPr>
          <a:xfrm>
            <a:off x="880110" y="1840231"/>
            <a:ext cx="10458450" cy="2862322"/>
          </a:xfrm>
          <a:prstGeom prst="rect">
            <a:avLst/>
          </a:prstGeom>
          <a:noFill/>
        </p:spPr>
        <p:txBody>
          <a:bodyPr wrap="square">
            <a:spAutoFit/>
          </a:bodyPr>
          <a:lstStyle/>
          <a:p>
            <a:pPr marL="285750" indent="-285750">
              <a:buFont typeface="Arial" panose="020B0604020202020204" pitchFamily="34" charset="0"/>
              <a:buChar char="•"/>
            </a:pPr>
            <a:r>
              <a:rPr lang="en-US" dirty="0"/>
              <a:t>In the Summary tab, look at the green cells which point to the average caseload results for all facilitators reported for the agency (with a non-zero caseload).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average is represented considering the facilitators full time equivalency statuses; the FTE ratio adds additional consideration as to a facilitators availability.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Cases are weighted based on intensity and average score for agency should never go over 15.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NOTE: If additional tabs are added beyond what is included originally, these will not automatically be calculated in the summary.</a:t>
            </a:r>
          </a:p>
        </p:txBody>
      </p:sp>
    </p:spTree>
    <p:extLst>
      <p:ext uri="{BB962C8B-B14F-4D97-AF65-F5344CB8AC3E}">
        <p14:creationId xmlns:p14="http://schemas.microsoft.com/office/powerpoint/2010/main" val="3632866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74C869B-33C9-C2D1-50D2-AA6FE905972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15D309A-7881-E1A1-A493-EAEC32E2C8C2}"/>
              </a:ext>
            </a:extLst>
          </p:cNvPr>
          <p:cNvSpPr txBox="1"/>
          <p:nvPr/>
        </p:nvSpPr>
        <p:spPr>
          <a:xfrm>
            <a:off x="3883343" y="720090"/>
            <a:ext cx="6097904" cy="584775"/>
          </a:xfrm>
          <a:prstGeom prst="rect">
            <a:avLst/>
          </a:prstGeom>
          <a:noFill/>
        </p:spPr>
        <p:txBody>
          <a:bodyPr wrap="square">
            <a:spAutoFit/>
          </a:bodyPr>
          <a:lstStyle/>
          <a:p>
            <a:r>
              <a:rPr lang="en-US" sz="3200" dirty="0">
                <a:solidFill>
                  <a:schemeClr val="accent3">
                    <a:lumMod val="75000"/>
                  </a:schemeClr>
                </a:solidFill>
                <a:latin typeface="+mj-lt"/>
              </a:rPr>
              <a:t>Summary Tab</a:t>
            </a:r>
          </a:p>
        </p:txBody>
      </p:sp>
      <p:pic>
        <p:nvPicPr>
          <p:cNvPr id="4" name="Picture 3">
            <a:extLst>
              <a:ext uri="{FF2B5EF4-FFF2-40B4-BE49-F238E27FC236}">
                <a16:creationId xmlns:a16="http://schemas.microsoft.com/office/drawing/2014/main" id="{9744EABC-39AB-39B9-0A21-C5D2E6390BE5}"/>
              </a:ext>
            </a:extLst>
          </p:cNvPr>
          <p:cNvPicPr>
            <a:picLocks noChangeAspect="1"/>
          </p:cNvPicPr>
          <p:nvPr/>
        </p:nvPicPr>
        <p:blipFill>
          <a:blip r:embed="rId3"/>
          <a:stretch>
            <a:fillRect/>
          </a:stretch>
        </p:blipFill>
        <p:spPr>
          <a:xfrm>
            <a:off x="2210753" y="1234742"/>
            <a:ext cx="8398420" cy="4743148"/>
          </a:xfrm>
          <a:prstGeom prst="rect">
            <a:avLst/>
          </a:prstGeom>
        </p:spPr>
      </p:pic>
    </p:spTree>
    <p:extLst>
      <p:ext uri="{BB962C8B-B14F-4D97-AF65-F5344CB8AC3E}">
        <p14:creationId xmlns:p14="http://schemas.microsoft.com/office/powerpoint/2010/main" val="4013352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r>
              <a:rPr lang="en-US" dirty="0"/>
              <a:t>Due Dates</a:t>
            </a:r>
          </a:p>
        </p:txBody>
      </p:sp>
      <p:sp>
        <p:nvSpPr>
          <p:cNvPr id="4" name="Content Placeholder 3">
            <a:extLst>
              <a:ext uri="{FF2B5EF4-FFF2-40B4-BE49-F238E27FC236}">
                <a16:creationId xmlns:a16="http://schemas.microsoft.com/office/drawing/2014/main" id="{74160DFF-2E7E-7A22-819A-C011020DFF01}"/>
              </a:ext>
            </a:extLst>
          </p:cNvPr>
          <p:cNvSpPr>
            <a:spLocks noGrp="1"/>
          </p:cNvSpPr>
          <p:nvPr>
            <p:ph sz="quarter" idx="31"/>
          </p:nvPr>
        </p:nvSpPr>
        <p:spPr>
          <a:xfrm>
            <a:off x="3305669" y="2470150"/>
            <a:ext cx="7420819" cy="3676649"/>
          </a:xfrm>
        </p:spPr>
        <p:txBody>
          <a:bodyPr/>
          <a:lstStyle/>
          <a:p>
            <a:pPr marL="0" indent="0" fontAlgn="base">
              <a:buNone/>
            </a:pPr>
            <a:r>
              <a:rPr lang="en-US" dirty="0"/>
              <a:t>Best practice is to update daily. This tool is for you and the state so it is important to update regularly. </a:t>
            </a:r>
          </a:p>
          <a:p>
            <a:pPr fontAlgn="base"/>
            <a:r>
              <a:rPr lang="en-US" dirty="0"/>
              <a:t>September 5, 2025</a:t>
            </a:r>
          </a:p>
          <a:p>
            <a:pPr fontAlgn="base"/>
            <a:r>
              <a:rPr lang="en-US" dirty="0"/>
              <a:t>December 5, 2025</a:t>
            </a:r>
          </a:p>
          <a:p>
            <a:pPr fontAlgn="base"/>
            <a:r>
              <a:rPr lang="en-US" dirty="0"/>
              <a:t>March 6, 2026</a:t>
            </a:r>
          </a:p>
          <a:p>
            <a:pPr fontAlgn="base"/>
            <a:r>
              <a:rPr lang="en-US" dirty="0"/>
              <a:t>June 5, 2026 </a:t>
            </a:r>
          </a:p>
          <a:p>
            <a:pPr fontAlgn="base"/>
            <a:r>
              <a:rPr lang="en-US" dirty="0"/>
              <a:t>September 4, 2026</a:t>
            </a:r>
          </a:p>
          <a:p>
            <a:pPr marL="0" indent="0">
              <a:buNone/>
            </a:pPr>
            <a:endParaRPr lang="en-US" sz="2000" dirty="0">
              <a:solidFill>
                <a:srgbClr val="FF0000"/>
              </a:solidFill>
            </a:endParaRPr>
          </a:p>
          <a:p>
            <a:endParaRPr lang="en-US" sz="3200" dirty="0"/>
          </a:p>
          <a:p>
            <a:pPr marL="0" indent="0">
              <a:buNone/>
            </a:pPr>
            <a:endParaRPr lang="en-US" dirty="0"/>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28</a:t>
            </a:fld>
            <a:endParaRPr lang="en-US" dirty="0"/>
          </a:p>
        </p:txBody>
      </p:sp>
      <p:sp>
        <p:nvSpPr>
          <p:cNvPr id="5" name="Footer Placeholder 4">
            <a:extLst>
              <a:ext uri="{FF2B5EF4-FFF2-40B4-BE49-F238E27FC236}">
                <a16:creationId xmlns:a16="http://schemas.microsoft.com/office/drawing/2014/main" id="{D3BF5079-D94E-2850-DA9E-2E3407852C5C}"/>
              </a:ext>
            </a:extLst>
          </p:cNvPr>
          <p:cNvSpPr>
            <a:spLocks noGrp="1"/>
          </p:cNvSpPr>
          <p:nvPr>
            <p:ph type="ftr" sz="quarter" idx="11"/>
          </p:nvPr>
        </p:nvSpPr>
        <p:spPr/>
        <p:txBody>
          <a:bodyPr/>
          <a:lstStyle/>
          <a:p>
            <a:r>
              <a:rPr lang="en-US" dirty="0">
                <a:solidFill>
                  <a:srgbClr val="00B050"/>
                </a:solidFill>
              </a:rPr>
              <a:t>Marshall University-07-29-2025</a:t>
            </a:r>
          </a:p>
        </p:txBody>
      </p:sp>
    </p:spTree>
    <p:extLst>
      <p:ext uri="{BB962C8B-B14F-4D97-AF65-F5344CB8AC3E}">
        <p14:creationId xmlns:p14="http://schemas.microsoft.com/office/powerpoint/2010/main" val="159074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r>
              <a:rPr lang="en-US" dirty="0"/>
              <a:t>Moving Forward</a:t>
            </a:r>
          </a:p>
        </p:txBody>
      </p:sp>
      <p:sp>
        <p:nvSpPr>
          <p:cNvPr id="4" name="Content Placeholder 3">
            <a:extLst>
              <a:ext uri="{FF2B5EF4-FFF2-40B4-BE49-F238E27FC236}">
                <a16:creationId xmlns:a16="http://schemas.microsoft.com/office/drawing/2014/main" id="{74160DFF-2E7E-7A22-819A-C011020DFF01}"/>
              </a:ext>
            </a:extLst>
          </p:cNvPr>
          <p:cNvSpPr>
            <a:spLocks noGrp="1"/>
          </p:cNvSpPr>
          <p:nvPr>
            <p:ph sz="quarter" idx="31"/>
          </p:nvPr>
        </p:nvSpPr>
        <p:spPr>
          <a:xfrm>
            <a:off x="3305669" y="2470150"/>
            <a:ext cx="7420819" cy="3676649"/>
          </a:xfrm>
        </p:spPr>
        <p:txBody>
          <a:bodyPr/>
          <a:lstStyle/>
          <a:p>
            <a:r>
              <a:rPr lang="en-US" sz="2000" dirty="0"/>
              <a:t>Data will also be used by the state to track workforce gaps. This will be sent to designated staff officials every quarter or as requested</a:t>
            </a:r>
            <a:endParaRPr lang="en-US" sz="2000" dirty="0">
              <a:solidFill>
                <a:srgbClr val="FF0000"/>
              </a:solidFill>
            </a:endParaRPr>
          </a:p>
          <a:p>
            <a:r>
              <a:rPr lang="en-US" sz="2000" dirty="0"/>
              <a:t>CANS accuracy is critical! We recommend attending the Child and Adolescent Needs and Strengths for Wraparound Providers Training. </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CANS introductory training for wraparound. This is scheduled monthly. </a:t>
            </a:r>
          </a:p>
          <a:p>
            <a:endParaRPr lang="en-US" sz="2000" dirty="0">
              <a:solidFill>
                <a:srgbClr val="FF0000"/>
              </a:solidFill>
            </a:endParaRPr>
          </a:p>
          <a:p>
            <a:endParaRPr lang="en-US" sz="3200" dirty="0"/>
          </a:p>
          <a:p>
            <a:pPr marL="0" indent="0">
              <a:buNone/>
            </a:pPr>
            <a:endParaRPr lang="en-US" dirty="0"/>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29</a:t>
            </a:fld>
            <a:endParaRPr lang="en-US" dirty="0"/>
          </a:p>
        </p:txBody>
      </p:sp>
      <p:sp>
        <p:nvSpPr>
          <p:cNvPr id="5" name="Footer Placeholder 4">
            <a:extLst>
              <a:ext uri="{FF2B5EF4-FFF2-40B4-BE49-F238E27FC236}">
                <a16:creationId xmlns:a16="http://schemas.microsoft.com/office/drawing/2014/main" id="{AEC46548-1B97-7977-9F58-1DF8841D98C2}"/>
              </a:ext>
            </a:extLst>
          </p:cNvPr>
          <p:cNvSpPr>
            <a:spLocks noGrp="1"/>
          </p:cNvSpPr>
          <p:nvPr>
            <p:ph type="ftr" sz="quarter" idx="11"/>
          </p:nvPr>
        </p:nvSpPr>
        <p:spPr/>
        <p:txBody>
          <a:bodyPr/>
          <a:lstStyle/>
          <a:p>
            <a:r>
              <a:rPr lang="en-US" dirty="0">
                <a:solidFill>
                  <a:srgbClr val="00B050"/>
                </a:solidFill>
              </a:rPr>
              <a:t>Marshall University-07-29-2025</a:t>
            </a:r>
          </a:p>
        </p:txBody>
      </p:sp>
    </p:spTree>
    <p:extLst>
      <p:ext uri="{BB962C8B-B14F-4D97-AF65-F5344CB8AC3E}">
        <p14:creationId xmlns:p14="http://schemas.microsoft.com/office/powerpoint/2010/main" val="75602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r>
              <a:rPr lang="en-US" dirty="0"/>
              <a:t>Pilot Agencies</a:t>
            </a:r>
          </a:p>
        </p:txBody>
      </p:sp>
      <p:sp>
        <p:nvSpPr>
          <p:cNvPr id="4" name="Content Placeholder 3">
            <a:extLst>
              <a:ext uri="{FF2B5EF4-FFF2-40B4-BE49-F238E27FC236}">
                <a16:creationId xmlns:a16="http://schemas.microsoft.com/office/drawing/2014/main" id="{74160DFF-2E7E-7A22-819A-C011020DFF01}"/>
              </a:ext>
            </a:extLst>
          </p:cNvPr>
          <p:cNvSpPr>
            <a:spLocks noGrp="1"/>
          </p:cNvSpPr>
          <p:nvPr>
            <p:ph sz="quarter" idx="31"/>
          </p:nvPr>
        </p:nvSpPr>
        <p:spPr>
          <a:xfrm>
            <a:off x="3305669" y="2470150"/>
            <a:ext cx="7420819" cy="3676649"/>
          </a:xfrm>
        </p:spPr>
        <p:txBody>
          <a:bodyPr/>
          <a:lstStyle/>
          <a:p>
            <a:r>
              <a:rPr lang="en-US" sz="3200" dirty="0"/>
              <a:t>Initial Agency-Genesis</a:t>
            </a:r>
          </a:p>
          <a:p>
            <a:r>
              <a:rPr lang="en-US" sz="3200" dirty="0"/>
              <a:t>Final Agencies-NYAP and Prestera</a:t>
            </a:r>
          </a:p>
          <a:p>
            <a:pPr marL="0" indent="0">
              <a:buNone/>
            </a:pPr>
            <a:endParaRPr lang="en-US" dirty="0"/>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3</a:t>
            </a:fld>
            <a:endParaRPr lang="en-US" dirty="0"/>
          </a:p>
        </p:txBody>
      </p:sp>
      <p:sp>
        <p:nvSpPr>
          <p:cNvPr id="5" name="Footer Placeholder 4">
            <a:extLst>
              <a:ext uri="{FF2B5EF4-FFF2-40B4-BE49-F238E27FC236}">
                <a16:creationId xmlns:a16="http://schemas.microsoft.com/office/drawing/2014/main" id="{49955673-DA17-9D74-8733-875CE0099963}"/>
              </a:ext>
            </a:extLst>
          </p:cNvPr>
          <p:cNvSpPr>
            <a:spLocks noGrp="1"/>
          </p:cNvSpPr>
          <p:nvPr>
            <p:ph type="ftr" sz="quarter" idx="11"/>
          </p:nvPr>
        </p:nvSpPr>
        <p:spPr/>
        <p:txBody>
          <a:bodyPr/>
          <a:lstStyle/>
          <a:p>
            <a:r>
              <a:rPr lang="en-US" dirty="0">
                <a:solidFill>
                  <a:srgbClr val="00B050"/>
                </a:solidFill>
              </a:rPr>
              <a:t>Marshall University-07-29-2025</a:t>
            </a:r>
          </a:p>
        </p:txBody>
      </p:sp>
    </p:spTree>
    <p:extLst>
      <p:ext uri="{BB962C8B-B14F-4D97-AF65-F5344CB8AC3E}">
        <p14:creationId xmlns:p14="http://schemas.microsoft.com/office/powerpoint/2010/main" val="3278662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r>
              <a:rPr lang="en-US" dirty="0"/>
              <a:t>Resources</a:t>
            </a:r>
          </a:p>
        </p:txBody>
      </p:sp>
      <p:sp>
        <p:nvSpPr>
          <p:cNvPr id="4" name="Content Placeholder 3">
            <a:extLst>
              <a:ext uri="{FF2B5EF4-FFF2-40B4-BE49-F238E27FC236}">
                <a16:creationId xmlns:a16="http://schemas.microsoft.com/office/drawing/2014/main" id="{74160DFF-2E7E-7A22-819A-C011020DFF01}"/>
              </a:ext>
            </a:extLst>
          </p:cNvPr>
          <p:cNvSpPr>
            <a:spLocks noGrp="1"/>
          </p:cNvSpPr>
          <p:nvPr>
            <p:ph sz="quarter" idx="31"/>
          </p:nvPr>
        </p:nvSpPr>
        <p:spPr>
          <a:xfrm>
            <a:off x="3305669" y="2470150"/>
            <a:ext cx="7420819" cy="3676649"/>
          </a:xfrm>
        </p:spPr>
        <p:txBody>
          <a:bodyPr/>
          <a:lstStyle/>
          <a:p>
            <a:pPr algn="l"/>
            <a:r>
              <a:rPr lang="en-US" sz="2000" b="0" i="0" dirty="0">
                <a:solidFill>
                  <a:schemeClr val="accent3">
                    <a:lumMod val="75000"/>
                  </a:schemeClr>
                </a:solidFill>
                <a:effectLst/>
              </a:rPr>
              <a:t>Caseload Intensity-</a:t>
            </a:r>
            <a:r>
              <a:rPr lang="en-US" sz="2000" dirty="0"/>
              <a:t>Tammy Pearson-tpearson@marshall.edu</a:t>
            </a:r>
            <a:endParaRPr lang="en-US" sz="2000" b="0" i="0" dirty="0">
              <a:effectLst/>
            </a:endParaRPr>
          </a:p>
          <a:p>
            <a:pPr algn="l"/>
            <a:r>
              <a:rPr lang="en-US" sz="2000" b="0" i="0" dirty="0">
                <a:solidFill>
                  <a:schemeClr val="accent3">
                    <a:lumMod val="75000"/>
                  </a:schemeClr>
                </a:solidFill>
                <a:effectLst/>
              </a:rPr>
              <a:t>CANS Training for Wraparound </a:t>
            </a:r>
            <a:r>
              <a:rPr lang="en-US" sz="2000" b="0" i="0" dirty="0">
                <a:effectLst/>
              </a:rPr>
              <a:t>Providers-Heather Sullivan-</a:t>
            </a:r>
            <a:r>
              <a:rPr lang="en-US" sz="2000" b="0" i="0" u="sng" dirty="0">
                <a:effectLst/>
                <a:hlinkClick r:id="rId3">
                  <a:extLst>
                    <a:ext uri="{A12FA001-AC4F-418D-AE19-62706E023703}">
                      <ahyp:hlinkClr xmlns:ahyp="http://schemas.microsoft.com/office/drawing/2018/hyperlinkcolor" val="tx"/>
                    </a:ext>
                  </a:extLst>
                </a:hlinkClick>
              </a:rPr>
              <a:t>sullivanhe@masrahll.edu</a:t>
            </a:r>
            <a:r>
              <a:rPr lang="en-US" sz="2000" b="0" i="0" u="sng" dirty="0">
                <a:effectLst/>
              </a:rPr>
              <a:t> </a:t>
            </a:r>
            <a:r>
              <a:rPr lang="en-US" sz="2000" b="0" i="0" dirty="0">
                <a:effectLst/>
              </a:rPr>
              <a:t>OR Gabbi Lambert- lambert224@marshall.edu</a:t>
            </a:r>
          </a:p>
          <a:p>
            <a:pPr algn="l"/>
            <a:r>
              <a:rPr lang="en-US" sz="2000" b="0" i="0" dirty="0">
                <a:effectLst/>
                <a:hlinkClick r:id="rId4"/>
              </a:rPr>
              <a:t>https://marshall.az1.qualtrics.com/jfe/form/SV_cROcnsHOaDt4rf8</a:t>
            </a:r>
            <a:endParaRPr lang="en-US" sz="2000" b="0" i="0" dirty="0">
              <a:effectLst/>
            </a:endParaRPr>
          </a:p>
          <a:p>
            <a:pPr algn="l"/>
            <a:r>
              <a:rPr lang="en-US" sz="2000" b="0" i="0" dirty="0">
                <a:solidFill>
                  <a:schemeClr val="accent3">
                    <a:lumMod val="75000"/>
                  </a:schemeClr>
                </a:solidFill>
                <a:effectLst/>
              </a:rPr>
              <a:t>TCOM/Wraparound Fidelity Staff </a:t>
            </a:r>
            <a:r>
              <a:rPr lang="en-US" sz="2000" dirty="0">
                <a:solidFill>
                  <a:schemeClr val="accent3">
                    <a:lumMod val="75000"/>
                  </a:schemeClr>
                </a:solidFill>
              </a:rPr>
              <a:t>/WV CANS System-</a:t>
            </a:r>
          </a:p>
          <a:p>
            <a:pPr indent="0" algn="l">
              <a:buNone/>
            </a:pPr>
            <a:r>
              <a:rPr lang="en-US" sz="2000" dirty="0"/>
              <a:t>Lydia Shaw –cartwright15@marshall.edu</a:t>
            </a:r>
            <a:endParaRPr lang="en-US" sz="2000" b="0" i="0" dirty="0">
              <a:effectLst/>
            </a:endParaRPr>
          </a:p>
          <a:p>
            <a:pPr marL="0" indent="0" algn="l">
              <a:buNone/>
            </a:pPr>
            <a:endParaRPr lang="en-US" sz="2400" b="0" i="0" dirty="0">
              <a:solidFill>
                <a:schemeClr val="accent3">
                  <a:lumMod val="75000"/>
                </a:schemeClr>
              </a:solidFill>
              <a:effectLst/>
              <a:latin typeface="Times New Roman" panose="02020603050405020304" pitchFamily="18" charset="0"/>
            </a:endParaRPr>
          </a:p>
          <a:p>
            <a:pPr marL="0" indent="0">
              <a:buNone/>
            </a:pPr>
            <a:endParaRPr lang="en-US" dirty="0"/>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30</a:t>
            </a:fld>
            <a:endParaRPr lang="en-US" dirty="0"/>
          </a:p>
        </p:txBody>
      </p:sp>
      <p:sp>
        <p:nvSpPr>
          <p:cNvPr id="5" name="Footer Placeholder 4">
            <a:extLst>
              <a:ext uri="{FF2B5EF4-FFF2-40B4-BE49-F238E27FC236}">
                <a16:creationId xmlns:a16="http://schemas.microsoft.com/office/drawing/2014/main" id="{979C6553-557E-A5EB-D096-3A8AF155D734}"/>
              </a:ext>
            </a:extLst>
          </p:cNvPr>
          <p:cNvSpPr>
            <a:spLocks noGrp="1"/>
          </p:cNvSpPr>
          <p:nvPr>
            <p:ph type="ftr" sz="quarter" idx="11"/>
          </p:nvPr>
        </p:nvSpPr>
        <p:spPr/>
        <p:txBody>
          <a:bodyPr/>
          <a:lstStyle/>
          <a:p>
            <a:r>
              <a:rPr lang="en-US" dirty="0">
                <a:solidFill>
                  <a:srgbClr val="00B050"/>
                </a:solidFill>
              </a:rPr>
              <a:t>Marshall University-07-29-2025</a:t>
            </a:r>
          </a:p>
        </p:txBody>
      </p:sp>
    </p:spTree>
    <p:extLst>
      <p:ext uri="{BB962C8B-B14F-4D97-AF65-F5344CB8AC3E}">
        <p14:creationId xmlns:p14="http://schemas.microsoft.com/office/powerpoint/2010/main" val="4279392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CE1ABEC8-43FD-4F21-A7D2-70200D86263C}"/>
              </a:ext>
            </a:extLst>
          </p:cNvPr>
          <p:cNvSpPr>
            <a:spLocks noGrp="1"/>
          </p:cNvSpPr>
          <p:nvPr>
            <p:ph type="title"/>
          </p:nvPr>
        </p:nvSpPr>
        <p:spPr>
          <a:xfrm>
            <a:off x="835831" y="173735"/>
            <a:ext cx="4409514" cy="2203704"/>
          </a:xfrm>
        </p:spPr>
        <p:txBody>
          <a:bodyPr/>
          <a:lstStyle/>
          <a:p>
            <a:r>
              <a:rPr lang="en-US" dirty="0"/>
              <a:t>THANK YOU</a:t>
            </a:r>
          </a:p>
        </p:txBody>
      </p:sp>
      <p:sp>
        <p:nvSpPr>
          <p:cNvPr id="14" name="Text Placeholder 2">
            <a:extLst>
              <a:ext uri="{FF2B5EF4-FFF2-40B4-BE49-F238E27FC236}">
                <a16:creationId xmlns:a16="http://schemas.microsoft.com/office/drawing/2014/main" id="{AE5F2E56-9F77-E1C2-EC04-EA959822CA61}"/>
              </a:ext>
            </a:extLst>
          </p:cNvPr>
          <p:cNvSpPr>
            <a:spLocks noGrp="1"/>
          </p:cNvSpPr>
          <p:nvPr>
            <p:ph sz="quarter" idx="14"/>
          </p:nvPr>
        </p:nvSpPr>
        <p:spPr>
          <a:xfrm>
            <a:off x="831850" y="3079119"/>
            <a:ext cx="4413250" cy="2752725"/>
          </a:xfrm>
        </p:spPr>
        <p:txBody>
          <a:bodyPr/>
          <a:lstStyle/>
          <a:p>
            <a:r>
              <a:rPr lang="en-US" sz="2400" dirty="0"/>
              <a:t>Tammy Pearson</a:t>
            </a:r>
          </a:p>
          <a:p>
            <a:r>
              <a:rPr lang="en-US" sz="2400" dirty="0"/>
              <a:t>tpearson@marshall.edu</a:t>
            </a:r>
          </a:p>
        </p:txBody>
      </p:sp>
    </p:spTree>
    <p:extLst>
      <p:ext uri="{BB962C8B-B14F-4D97-AF65-F5344CB8AC3E}">
        <p14:creationId xmlns:p14="http://schemas.microsoft.com/office/powerpoint/2010/main" val="239546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r>
              <a:rPr lang="en-US" dirty="0"/>
              <a:t>What we Learned</a:t>
            </a:r>
          </a:p>
        </p:txBody>
      </p:sp>
      <p:sp>
        <p:nvSpPr>
          <p:cNvPr id="4" name="Content Placeholder 3">
            <a:extLst>
              <a:ext uri="{FF2B5EF4-FFF2-40B4-BE49-F238E27FC236}">
                <a16:creationId xmlns:a16="http://schemas.microsoft.com/office/drawing/2014/main" id="{74160DFF-2E7E-7A22-819A-C011020DFF01}"/>
              </a:ext>
            </a:extLst>
          </p:cNvPr>
          <p:cNvSpPr>
            <a:spLocks noGrp="1"/>
          </p:cNvSpPr>
          <p:nvPr>
            <p:ph sz="quarter" idx="31"/>
          </p:nvPr>
        </p:nvSpPr>
        <p:spPr>
          <a:xfrm>
            <a:off x="3305669" y="2470150"/>
            <a:ext cx="7420819" cy="3676649"/>
          </a:xfrm>
        </p:spPr>
        <p:txBody>
          <a:bodyPr/>
          <a:lstStyle/>
          <a:p>
            <a:r>
              <a:rPr lang="en-US" sz="3200" dirty="0"/>
              <a:t>Allowed supervisors to review the CANS for timeliness and quality.</a:t>
            </a:r>
          </a:p>
          <a:p>
            <a:r>
              <a:rPr lang="en-US" sz="3200" dirty="0"/>
              <a:t>Easy to see who is at their caseload limit or can take more cases.</a:t>
            </a:r>
          </a:p>
          <a:p>
            <a:endParaRPr lang="en-US" sz="3200" dirty="0"/>
          </a:p>
          <a:p>
            <a:pPr marL="0" indent="0">
              <a:buNone/>
            </a:pPr>
            <a:endParaRPr lang="en-US" dirty="0"/>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4</a:t>
            </a:fld>
            <a:endParaRPr lang="en-US" dirty="0"/>
          </a:p>
        </p:txBody>
      </p:sp>
      <p:sp>
        <p:nvSpPr>
          <p:cNvPr id="5" name="Footer Placeholder 4">
            <a:extLst>
              <a:ext uri="{FF2B5EF4-FFF2-40B4-BE49-F238E27FC236}">
                <a16:creationId xmlns:a16="http://schemas.microsoft.com/office/drawing/2014/main" id="{9EE2BEBC-B10A-60DD-88E5-440A2A42E7EE}"/>
              </a:ext>
            </a:extLst>
          </p:cNvPr>
          <p:cNvSpPr>
            <a:spLocks noGrp="1"/>
          </p:cNvSpPr>
          <p:nvPr>
            <p:ph type="ftr" sz="quarter" idx="11"/>
          </p:nvPr>
        </p:nvSpPr>
        <p:spPr/>
        <p:txBody>
          <a:bodyPr/>
          <a:lstStyle/>
          <a:p>
            <a:r>
              <a:rPr lang="en-US" dirty="0">
                <a:solidFill>
                  <a:srgbClr val="00B050"/>
                </a:solidFill>
              </a:rPr>
              <a:t>Marshall University-07-29-2025</a:t>
            </a:r>
          </a:p>
        </p:txBody>
      </p:sp>
    </p:spTree>
    <p:extLst>
      <p:ext uri="{BB962C8B-B14F-4D97-AF65-F5344CB8AC3E}">
        <p14:creationId xmlns:p14="http://schemas.microsoft.com/office/powerpoint/2010/main" val="342522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0903-003B-273E-3584-5312F76C3EF3}"/>
              </a:ext>
            </a:extLst>
          </p:cNvPr>
          <p:cNvSpPr>
            <a:spLocks noGrp="1"/>
          </p:cNvSpPr>
          <p:nvPr>
            <p:ph type="title"/>
          </p:nvPr>
        </p:nvSpPr>
        <p:spPr>
          <a:xfrm>
            <a:off x="3305669" y="113097"/>
            <a:ext cx="7420819" cy="1656304"/>
          </a:xfrm>
        </p:spPr>
        <p:txBody>
          <a:bodyPr/>
          <a:lstStyle/>
          <a:p>
            <a:pPr algn="ctr"/>
            <a:r>
              <a:rPr lang="en-US" dirty="0"/>
              <a:t>Active Cases</a:t>
            </a:r>
          </a:p>
        </p:txBody>
      </p:sp>
      <p:sp>
        <p:nvSpPr>
          <p:cNvPr id="4" name="Content Placeholder 3">
            <a:extLst>
              <a:ext uri="{FF2B5EF4-FFF2-40B4-BE49-F238E27FC236}">
                <a16:creationId xmlns:a16="http://schemas.microsoft.com/office/drawing/2014/main" id="{74160DFF-2E7E-7A22-819A-C011020DFF01}"/>
              </a:ext>
            </a:extLst>
          </p:cNvPr>
          <p:cNvSpPr>
            <a:spLocks noGrp="1"/>
          </p:cNvSpPr>
          <p:nvPr>
            <p:ph sz="quarter" idx="31"/>
          </p:nvPr>
        </p:nvSpPr>
        <p:spPr>
          <a:xfrm>
            <a:off x="3305669" y="2470150"/>
            <a:ext cx="7420819" cy="3676649"/>
          </a:xfrm>
        </p:spPr>
        <p:txBody>
          <a:bodyPr/>
          <a:lstStyle/>
          <a:p>
            <a:r>
              <a:rPr lang="en-US" sz="2000" dirty="0"/>
              <a:t>Discharges and transfers should be deleted immediately so that they do not affect your case loads. If you want to keep a history, then you should save your workbook under another name or date and then delete cases.  </a:t>
            </a:r>
            <a:r>
              <a:rPr lang="en-US" sz="2000" dirty="0">
                <a:solidFill>
                  <a:srgbClr val="FF0000"/>
                </a:solidFill>
              </a:rPr>
              <a:t>(We will look at eliminating the exit date column)</a:t>
            </a:r>
          </a:p>
          <a:p>
            <a:r>
              <a:rPr lang="en-US" sz="2000" dirty="0"/>
              <a:t>Holds should NOT be included in your list of cases </a:t>
            </a:r>
            <a:r>
              <a:rPr lang="en-US" sz="2000" dirty="0">
                <a:solidFill>
                  <a:srgbClr val="FF0000"/>
                </a:solidFill>
              </a:rPr>
              <a:t>(We are currently discussing)</a:t>
            </a:r>
          </a:p>
          <a:p>
            <a:endParaRPr lang="en-US" sz="2000" dirty="0">
              <a:solidFill>
                <a:srgbClr val="FF0000"/>
              </a:solidFill>
            </a:endParaRPr>
          </a:p>
          <a:p>
            <a:pPr marL="0" indent="0">
              <a:buNone/>
            </a:pPr>
            <a:endParaRPr lang="en-US" dirty="0"/>
          </a:p>
        </p:txBody>
      </p:sp>
      <p:sp>
        <p:nvSpPr>
          <p:cNvPr id="3" name="Slide Number Placeholder 2">
            <a:extLst>
              <a:ext uri="{FF2B5EF4-FFF2-40B4-BE49-F238E27FC236}">
                <a16:creationId xmlns:a16="http://schemas.microsoft.com/office/drawing/2014/main" id="{64347AE7-D6A2-42FB-3D58-6297742FC35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5</a:t>
            </a:fld>
            <a:endParaRPr lang="en-US" dirty="0"/>
          </a:p>
        </p:txBody>
      </p:sp>
      <p:sp>
        <p:nvSpPr>
          <p:cNvPr id="5" name="Footer Placeholder 4">
            <a:extLst>
              <a:ext uri="{FF2B5EF4-FFF2-40B4-BE49-F238E27FC236}">
                <a16:creationId xmlns:a16="http://schemas.microsoft.com/office/drawing/2014/main" id="{42A6A9A9-C0E2-201D-D791-0FECA233C9B1}"/>
              </a:ext>
            </a:extLst>
          </p:cNvPr>
          <p:cNvSpPr>
            <a:spLocks noGrp="1"/>
          </p:cNvSpPr>
          <p:nvPr>
            <p:ph type="ftr" sz="quarter" idx="11"/>
          </p:nvPr>
        </p:nvSpPr>
        <p:spPr/>
        <p:txBody>
          <a:bodyPr/>
          <a:lstStyle/>
          <a:p>
            <a:r>
              <a:rPr lang="en-US" dirty="0">
                <a:solidFill>
                  <a:srgbClr val="00B050"/>
                </a:solidFill>
              </a:rPr>
              <a:t>Marshall University-07-29-2025</a:t>
            </a:r>
          </a:p>
        </p:txBody>
      </p:sp>
    </p:spTree>
    <p:extLst>
      <p:ext uri="{BB962C8B-B14F-4D97-AF65-F5344CB8AC3E}">
        <p14:creationId xmlns:p14="http://schemas.microsoft.com/office/powerpoint/2010/main" val="334546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F9C9C-C0AB-CB77-351B-E6D54CD30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42B91F-8CEE-B955-631E-AFCB9BDABF28}"/>
              </a:ext>
            </a:extLst>
          </p:cNvPr>
          <p:cNvSpPr>
            <a:spLocks noGrp="1"/>
          </p:cNvSpPr>
          <p:nvPr>
            <p:ph type="title"/>
          </p:nvPr>
        </p:nvSpPr>
        <p:spPr>
          <a:xfrm>
            <a:off x="3305669" y="113097"/>
            <a:ext cx="7420819" cy="1656304"/>
          </a:xfrm>
        </p:spPr>
        <p:txBody>
          <a:bodyPr/>
          <a:lstStyle/>
          <a:p>
            <a:pPr algn="ctr"/>
            <a:r>
              <a:rPr lang="en-US" dirty="0"/>
              <a:t>Workbook Set-up</a:t>
            </a:r>
          </a:p>
        </p:txBody>
      </p:sp>
      <p:sp>
        <p:nvSpPr>
          <p:cNvPr id="4" name="Content Placeholder 3">
            <a:extLst>
              <a:ext uri="{FF2B5EF4-FFF2-40B4-BE49-F238E27FC236}">
                <a16:creationId xmlns:a16="http://schemas.microsoft.com/office/drawing/2014/main" id="{4D64341B-0D8C-CC07-BA93-C7916922396A}"/>
              </a:ext>
            </a:extLst>
          </p:cNvPr>
          <p:cNvSpPr>
            <a:spLocks noGrp="1"/>
          </p:cNvSpPr>
          <p:nvPr>
            <p:ph sz="quarter" idx="31"/>
          </p:nvPr>
        </p:nvSpPr>
        <p:spPr>
          <a:xfrm>
            <a:off x="3305669" y="2470150"/>
            <a:ext cx="7420819" cy="3676649"/>
          </a:xfrm>
        </p:spPr>
        <p:txBody>
          <a:bodyPr/>
          <a:lstStyle/>
          <a:p>
            <a:endParaRPr lang="en-US" sz="2000" dirty="0">
              <a:solidFill>
                <a:srgbClr val="FF0000"/>
              </a:solidFill>
            </a:endParaRPr>
          </a:p>
          <a:p>
            <a:pPr marL="0" indent="0">
              <a:buNone/>
            </a:pPr>
            <a:endParaRPr lang="en-US" dirty="0"/>
          </a:p>
        </p:txBody>
      </p:sp>
      <p:sp>
        <p:nvSpPr>
          <p:cNvPr id="3" name="Slide Number Placeholder 2">
            <a:extLst>
              <a:ext uri="{FF2B5EF4-FFF2-40B4-BE49-F238E27FC236}">
                <a16:creationId xmlns:a16="http://schemas.microsoft.com/office/drawing/2014/main" id="{1CA78162-9128-B104-DB6D-50FFB786EB46}"/>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6</a:t>
            </a:fld>
            <a:endParaRPr lang="en-US" dirty="0"/>
          </a:p>
        </p:txBody>
      </p:sp>
      <p:graphicFrame>
        <p:nvGraphicFramePr>
          <p:cNvPr id="7" name="Table 6">
            <a:extLst>
              <a:ext uri="{FF2B5EF4-FFF2-40B4-BE49-F238E27FC236}">
                <a16:creationId xmlns:a16="http://schemas.microsoft.com/office/drawing/2014/main" id="{131EC581-E2ED-CB17-C86B-CCA67BBA10A8}"/>
              </a:ext>
            </a:extLst>
          </p:cNvPr>
          <p:cNvGraphicFramePr>
            <a:graphicFrameLocks noGrp="1"/>
          </p:cNvGraphicFramePr>
          <p:nvPr>
            <p:extLst>
              <p:ext uri="{D42A27DB-BD31-4B8C-83A1-F6EECF244321}">
                <p14:modId xmlns:p14="http://schemas.microsoft.com/office/powerpoint/2010/main" val="3931236804"/>
              </p:ext>
            </p:extLst>
          </p:nvPr>
        </p:nvGraphicFramePr>
        <p:xfrm>
          <a:off x="2667000" y="2390751"/>
          <a:ext cx="8797290" cy="3756049"/>
        </p:xfrm>
        <a:graphic>
          <a:graphicData uri="http://schemas.openxmlformats.org/drawingml/2006/table">
            <a:tbl>
              <a:tblPr firstRow="1" firstCol="1" bandRow="1"/>
              <a:tblGrid>
                <a:gridCol w="8797290">
                  <a:extLst>
                    <a:ext uri="{9D8B030D-6E8A-4147-A177-3AD203B41FA5}">
                      <a16:colId xmlns:a16="http://schemas.microsoft.com/office/drawing/2014/main" val="4077489200"/>
                    </a:ext>
                  </a:extLst>
                </a:gridCol>
              </a:tblGrid>
              <a:tr h="520700">
                <a:tc>
                  <a:txBody>
                    <a:bodyPr/>
                    <a:lstStyle/>
                    <a:p>
                      <a:pPr marL="0" marR="0">
                        <a:lnSpc>
                          <a:spcPct val="107000"/>
                        </a:lnSpc>
                        <a:spcAft>
                          <a:spcPts val="8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a:t>
                      </a:r>
                      <a:r>
                        <a:rPr lang="en-US" sz="1800" kern="0" dirty="0">
                          <a:solidFill>
                            <a:srgbClr val="000000"/>
                          </a:solidFill>
                          <a:effectLst/>
                          <a:latin typeface="+mn-lt"/>
                          <a:ea typeface="Times New Roman" panose="02020603050405020304" pitchFamily="18" charset="0"/>
                          <a:cs typeface="Times New Roman" panose="02020603050405020304" pitchFamily="18" charset="0"/>
                        </a:rPr>
                        <a:t>       There should be a tab for each facilitator to be added (e.g., WF_name).</a:t>
                      </a:r>
                      <a:endParaRPr lang="en-US" sz="1800" kern="100" dirty="0">
                        <a:effectLst/>
                        <a:latin typeface="+mn-lt"/>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769791464"/>
                  </a:ext>
                </a:extLst>
              </a:tr>
              <a:tr h="1041400">
                <a:tc>
                  <a:txBody>
                    <a:bodyPr/>
                    <a:lstStyle/>
                    <a:p>
                      <a:pPr marL="514350" marR="0" indent="-514350">
                        <a:lnSpc>
                          <a:spcPct val="107000"/>
                        </a:lnSpc>
                        <a:spcAft>
                          <a:spcPts val="8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a:t>
                      </a:r>
                      <a:r>
                        <a:rPr lang="en-US" sz="1800" kern="0" dirty="0">
                          <a:solidFill>
                            <a:srgbClr val="000000"/>
                          </a:solidFill>
                          <a:effectLst/>
                          <a:latin typeface="+mn-lt"/>
                          <a:ea typeface="Times New Roman" panose="02020603050405020304" pitchFamily="18" charset="0"/>
                          <a:cs typeface="Times New Roman" panose="02020603050405020304" pitchFamily="18" charset="0"/>
                        </a:rPr>
                        <a:t>       Double click on a tab and then you can type in the name of the facilitator to replace the placeholder. You can simply ignore tabs that are not needed. They will not impact intensity calculations.</a:t>
                      </a:r>
                      <a:endParaRPr lang="en-US" sz="1800" kern="100" dirty="0">
                        <a:effectLst/>
                        <a:latin typeface="+mn-lt"/>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3964265849"/>
                  </a:ext>
                </a:extLst>
              </a:tr>
              <a:tr h="1562100">
                <a:tc>
                  <a:txBody>
                    <a:bodyPr/>
                    <a:lstStyle/>
                    <a:p>
                      <a:pPr marL="514350" marR="0" indent="-514350">
                        <a:lnSpc>
                          <a:spcPct val="107000"/>
                        </a:lnSpc>
                        <a:spcAft>
                          <a:spcPts val="8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a:t>
                      </a:r>
                      <a:r>
                        <a:rPr lang="en-US" sz="1800" kern="0" dirty="0">
                          <a:solidFill>
                            <a:srgbClr val="000000"/>
                          </a:solidFill>
                          <a:effectLst/>
                          <a:latin typeface="+mn-lt"/>
                          <a:ea typeface="Times New Roman" panose="02020603050405020304" pitchFamily="18" charset="0"/>
                          <a:cs typeface="Times New Roman" panose="02020603050405020304" pitchFamily="18" charset="0"/>
                        </a:rPr>
                        <a:t>       30 tabs have been provided. If you need to add more tabs, click on the blank worksheet tab. Go to the arrow in the upper left corner and click. Copy, then go to the plus sign at the bottom of the page to add a new tab. Go to the arrow in the upper left corner of that tab and click and paste.</a:t>
                      </a:r>
                      <a:endParaRPr lang="en-US" sz="1800" kern="100" dirty="0">
                        <a:effectLst/>
                        <a:latin typeface="+mn-lt"/>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765818756"/>
                  </a:ext>
                </a:extLst>
              </a:tr>
              <a:tr h="631849">
                <a:tc>
                  <a:txBody>
                    <a:bodyPr/>
                    <a:lstStyle/>
                    <a:p>
                      <a:pPr marL="457200" marR="0" indent="-457200">
                        <a:lnSpc>
                          <a:spcPct val="107000"/>
                        </a:lnSpc>
                        <a:spcAft>
                          <a:spcPts val="8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a:t>
                      </a:r>
                      <a:r>
                        <a:rPr lang="en-US" sz="1800" kern="0" dirty="0">
                          <a:solidFill>
                            <a:srgbClr val="000000"/>
                          </a:solidFill>
                          <a:effectLst/>
                          <a:latin typeface="+mn-lt"/>
                          <a:ea typeface="Times New Roman" panose="02020603050405020304" pitchFamily="18" charset="0"/>
                          <a:cs typeface="Times New Roman" panose="02020603050405020304" pitchFamily="18" charset="0"/>
                        </a:rPr>
                        <a:t>      Update the "date updated" every time you make changes to case information (row 21)</a:t>
                      </a:r>
                      <a:endParaRPr lang="en-US" sz="1800" kern="100" dirty="0">
                        <a:effectLst/>
                        <a:latin typeface="+mn-lt"/>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3036838615"/>
                  </a:ext>
                </a:extLst>
              </a:tr>
            </a:tbl>
          </a:graphicData>
        </a:graphic>
      </p:graphicFrame>
      <p:sp>
        <p:nvSpPr>
          <p:cNvPr id="5" name="Footer Placeholder 4">
            <a:extLst>
              <a:ext uri="{FF2B5EF4-FFF2-40B4-BE49-F238E27FC236}">
                <a16:creationId xmlns:a16="http://schemas.microsoft.com/office/drawing/2014/main" id="{34C0FE5A-AFCE-E589-DA66-10C72AC785A3}"/>
              </a:ext>
            </a:extLst>
          </p:cNvPr>
          <p:cNvSpPr>
            <a:spLocks noGrp="1"/>
          </p:cNvSpPr>
          <p:nvPr>
            <p:ph type="ftr" sz="quarter" idx="11"/>
          </p:nvPr>
        </p:nvSpPr>
        <p:spPr/>
        <p:txBody>
          <a:bodyPr/>
          <a:lstStyle/>
          <a:p>
            <a:r>
              <a:rPr lang="en-US" dirty="0">
                <a:solidFill>
                  <a:srgbClr val="00B050"/>
                </a:solidFill>
              </a:rPr>
              <a:t>Marshall University-07-29-2025</a:t>
            </a:r>
          </a:p>
        </p:txBody>
      </p:sp>
    </p:spTree>
    <p:extLst>
      <p:ext uri="{BB962C8B-B14F-4D97-AF65-F5344CB8AC3E}">
        <p14:creationId xmlns:p14="http://schemas.microsoft.com/office/powerpoint/2010/main" val="119673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B71A2DD-B08C-A4B6-5177-07B27F67FE2C}"/>
              </a:ext>
            </a:extLst>
          </p:cNvPr>
          <p:cNvSpPr txBox="1"/>
          <p:nvPr/>
        </p:nvSpPr>
        <p:spPr>
          <a:xfrm>
            <a:off x="3883343" y="720090"/>
            <a:ext cx="6097904" cy="584775"/>
          </a:xfrm>
          <a:prstGeom prst="rect">
            <a:avLst/>
          </a:prstGeom>
          <a:noFill/>
        </p:spPr>
        <p:txBody>
          <a:bodyPr wrap="square">
            <a:spAutoFit/>
          </a:bodyPr>
          <a:lstStyle/>
          <a:p>
            <a:r>
              <a:rPr lang="en-US" sz="3200" dirty="0">
                <a:solidFill>
                  <a:schemeClr val="accent3">
                    <a:lumMod val="75000"/>
                  </a:schemeClr>
                </a:solidFill>
                <a:latin typeface="+mj-lt"/>
              </a:rPr>
              <a:t>THE WORKBOOK</a:t>
            </a:r>
          </a:p>
        </p:txBody>
      </p:sp>
      <p:pic>
        <p:nvPicPr>
          <p:cNvPr id="3" name="Picture 2">
            <a:extLst>
              <a:ext uri="{FF2B5EF4-FFF2-40B4-BE49-F238E27FC236}">
                <a16:creationId xmlns:a16="http://schemas.microsoft.com/office/drawing/2014/main" id="{89FECC29-15DA-B7E2-85BB-FA11777ABB25}"/>
              </a:ext>
            </a:extLst>
          </p:cNvPr>
          <p:cNvPicPr>
            <a:picLocks noChangeAspect="1"/>
          </p:cNvPicPr>
          <p:nvPr/>
        </p:nvPicPr>
        <p:blipFill>
          <a:blip r:embed="rId3"/>
          <a:stretch>
            <a:fillRect/>
          </a:stretch>
        </p:blipFill>
        <p:spPr>
          <a:xfrm>
            <a:off x="1257914" y="1549303"/>
            <a:ext cx="9676171" cy="4691477"/>
          </a:xfrm>
          <a:prstGeom prst="rect">
            <a:avLst/>
          </a:prstGeom>
        </p:spPr>
      </p:pic>
      <p:sp>
        <p:nvSpPr>
          <p:cNvPr id="5" name="TextBox 4">
            <a:extLst>
              <a:ext uri="{FF2B5EF4-FFF2-40B4-BE49-F238E27FC236}">
                <a16:creationId xmlns:a16="http://schemas.microsoft.com/office/drawing/2014/main" id="{0DEA56FD-9EE4-E5F1-E7BE-33F154058BC1}"/>
              </a:ext>
            </a:extLst>
          </p:cNvPr>
          <p:cNvSpPr txBox="1"/>
          <p:nvPr/>
        </p:nvSpPr>
        <p:spPr>
          <a:xfrm>
            <a:off x="4537710" y="4869180"/>
            <a:ext cx="2514600" cy="646331"/>
          </a:xfrm>
          <a:prstGeom prst="rect">
            <a:avLst/>
          </a:prstGeom>
          <a:solidFill>
            <a:schemeClr val="accent1">
              <a:lumMod val="60000"/>
              <a:lumOff val="40000"/>
            </a:schemeClr>
          </a:solidFill>
        </p:spPr>
        <p:txBody>
          <a:bodyPr wrap="square" rtlCol="0">
            <a:spAutoFit/>
          </a:bodyPr>
          <a:lstStyle/>
          <a:p>
            <a:r>
              <a:rPr lang="en-US" dirty="0"/>
              <a:t>Double Click tab to enter name or number</a:t>
            </a:r>
          </a:p>
        </p:txBody>
      </p:sp>
      <p:cxnSp>
        <p:nvCxnSpPr>
          <p:cNvPr id="7" name="Straight Arrow Connector 6">
            <a:extLst>
              <a:ext uri="{FF2B5EF4-FFF2-40B4-BE49-F238E27FC236}">
                <a16:creationId xmlns:a16="http://schemas.microsoft.com/office/drawing/2014/main" id="{0E5C0627-F0A7-44A9-1CD2-D57778906CBE}"/>
              </a:ext>
            </a:extLst>
          </p:cNvPr>
          <p:cNvCxnSpPr/>
          <p:nvPr/>
        </p:nvCxnSpPr>
        <p:spPr>
          <a:xfrm>
            <a:off x="5463540" y="5515511"/>
            <a:ext cx="0" cy="290929"/>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071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DF832-579F-07E2-56FB-E207847A21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6BB17-128A-94DF-FD23-342D8EB0A748}"/>
              </a:ext>
            </a:extLst>
          </p:cNvPr>
          <p:cNvSpPr>
            <a:spLocks noGrp="1"/>
          </p:cNvSpPr>
          <p:nvPr>
            <p:ph type="title"/>
          </p:nvPr>
        </p:nvSpPr>
        <p:spPr>
          <a:xfrm>
            <a:off x="3305669" y="113097"/>
            <a:ext cx="7420819" cy="1656304"/>
          </a:xfrm>
        </p:spPr>
        <p:txBody>
          <a:bodyPr/>
          <a:lstStyle/>
          <a:p>
            <a:pPr algn="ctr"/>
            <a:r>
              <a:rPr lang="en-US" dirty="0"/>
              <a:t>Case List</a:t>
            </a:r>
          </a:p>
        </p:txBody>
      </p:sp>
      <p:sp>
        <p:nvSpPr>
          <p:cNvPr id="4" name="Content Placeholder 3">
            <a:extLst>
              <a:ext uri="{FF2B5EF4-FFF2-40B4-BE49-F238E27FC236}">
                <a16:creationId xmlns:a16="http://schemas.microsoft.com/office/drawing/2014/main" id="{B259E512-656D-6B06-6364-E54AD32352E4}"/>
              </a:ext>
            </a:extLst>
          </p:cNvPr>
          <p:cNvSpPr>
            <a:spLocks noGrp="1"/>
          </p:cNvSpPr>
          <p:nvPr>
            <p:ph sz="quarter" idx="31"/>
          </p:nvPr>
        </p:nvSpPr>
        <p:spPr>
          <a:xfrm>
            <a:off x="3305669" y="2470150"/>
            <a:ext cx="7420819" cy="3676649"/>
          </a:xfrm>
        </p:spPr>
        <p:txBody>
          <a:bodyPr/>
          <a:lstStyle/>
          <a:p>
            <a:endParaRPr lang="en-US" sz="2000" dirty="0">
              <a:solidFill>
                <a:srgbClr val="FF0000"/>
              </a:solidFill>
            </a:endParaRPr>
          </a:p>
          <a:p>
            <a:pPr marL="0" indent="0">
              <a:buNone/>
            </a:pPr>
            <a:endParaRPr lang="en-US" dirty="0"/>
          </a:p>
        </p:txBody>
      </p:sp>
      <p:sp>
        <p:nvSpPr>
          <p:cNvPr id="3" name="Slide Number Placeholder 2">
            <a:extLst>
              <a:ext uri="{FF2B5EF4-FFF2-40B4-BE49-F238E27FC236}">
                <a16:creationId xmlns:a16="http://schemas.microsoft.com/office/drawing/2014/main" id="{2A3225B4-6953-4F23-D96C-B33597F8617D}"/>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8</a:t>
            </a:fld>
            <a:endParaRPr lang="en-US" dirty="0"/>
          </a:p>
        </p:txBody>
      </p:sp>
      <p:graphicFrame>
        <p:nvGraphicFramePr>
          <p:cNvPr id="7" name="Table 6">
            <a:extLst>
              <a:ext uri="{FF2B5EF4-FFF2-40B4-BE49-F238E27FC236}">
                <a16:creationId xmlns:a16="http://schemas.microsoft.com/office/drawing/2014/main" id="{6887F13C-5DB2-6BEF-98C0-9C6043792075}"/>
              </a:ext>
            </a:extLst>
          </p:cNvPr>
          <p:cNvGraphicFramePr>
            <a:graphicFrameLocks noGrp="1"/>
          </p:cNvGraphicFramePr>
          <p:nvPr>
            <p:extLst>
              <p:ext uri="{D42A27DB-BD31-4B8C-83A1-F6EECF244321}">
                <p14:modId xmlns:p14="http://schemas.microsoft.com/office/powerpoint/2010/main" val="4130131233"/>
              </p:ext>
            </p:extLst>
          </p:nvPr>
        </p:nvGraphicFramePr>
        <p:xfrm>
          <a:off x="2872740" y="1997310"/>
          <a:ext cx="8797290" cy="4783941"/>
        </p:xfrm>
        <a:graphic>
          <a:graphicData uri="http://schemas.openxmlformats.org/drawingml/2006/table">
            <a:tbl>
              <a:tblPr firstRow="1" firstCol="1" bandRow="1"/>
              <a:tblGrid>
                <a:gridCol w="8797290">
                  <a:extLst>
                    <a:ext uri="{9D8B030D-6E8A-4147-A177-3AD203B41FA5}">
                      <a16:colId xmlns:a16="http://schemas.microsoft.com/office/drawing/2014/main" val="4077489200"/>
                    </a:ext>
                  </a:extLst>
                </a:gridCol>
              </a:tblGrid>
              <a:tr h="244041">
                <a:tc>
                  <a:txBody>
                    <a:bodyPr/>
                    <a:lstStyle/>
                    <a:p>
                      <a:pPr marL="0" marR="0">
                        <a:lnSpc>
                          <a:spcPct val="107000"/>
                        </a:lnSpc>
                        <a:spcAft>
                          <a:spcPts val="800"/>
                        </a:spcAft>
                        <a:buNone/>
                      </a:pPr>
                      <a:r>
                        <a:rPr lang="en-US" sz="1100" u="none" strike="noStrike"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769791464"/>
                  </a:ext>
                </a:extLst>
              </a:tr>
              <a:tr h="560425">
                <a:tc>
                  <a:txBody>
                    <a:bodyPr/>
                    <a:lstStyle/>
                    <a:p>
                      <a:pPr marL="514350" marR="0" indent="-514350">
                        <a:lnSpc>
                          <a:spcPct val="107000"/>
                        </a:lnSpc>
                        <a:spcAft>
                          <a:spcPts val="8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a:t>
                      </a:r>
                      <a:r>
                        <a:rPr lang="en-US" sz="1800" kern="0" dirty="0">
                          <a:solidFill>
                            <a:srgbClr val="000000"/>
                          </a:solidFill>
                          <a:effectLst/>
                          <a:latin typeface="+mn-lt"/>
                          <a:ea typeface="Times New Roman" panose="02020603050405020304" pitchFamily="18" charset="0"/>
                          <a:cs typeface="Times New Roman" panose="02020603050405020304" pitchFamily="18" charset="0"/>
                        </a:rPr>
                        <a:t>       The Case List for each facilitator can come from a couple of places. It can either come from the agencies’ own list that they maintain or from the WV CANS System.</a:t>
                      </a:r>
                    </a:p>
                    <a:p>
                      <a:pPr marL="0" marR="0">
                        <a:lnSpc>
                          <a:spcPct val="107000"/>
                        </a:lnSpc>
                        <a:spcAft>
                          <a:spcPts val="800"/>
                        </a:spcAft>
                        <a:buNone/>
                      </a:pPr>
                      <a:endParaRPr lang="en-US" sz="1800" kern="100" dirty="0">
                        <a:effectLst/>
                        <a:latin typeface="+mn-lt"/>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810321414"/>
                  </a:ext>
                </a:extLst>
              </a:tr>
              <a:tr h="560425">
                <a:tc>
                  <a:txBody>
                    <a:bodyPr/>
                    <a:lstStyle/>
                    <a:p>
                      <a:pPr marL="514350" marR="0" indent="-514350">
                        <a:lnSpc>
                          <a:spcPct val="107000"/>
                        </a:lnSpc>
                        <a:spcAft>
                          <a:spcPts val="8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a:t>
                      </a:r>
                      <a:r>
                        <a:rPr lang="en-US" sz="1800" kern="0" dirty="0">
                          <a:solidFill>
                            <a:srgbClr val="000000"/>
                          </a:solidFill>
                          <a:effectLst/>
                          <a:latin typeface="+mn-lt"/>
                          <a:ea typeface="Times New Roman" panose="02020603050405020304" pitchFamily="18" charset="0"/>
                          <a:cs typeface="Times New Roman" panose="02020603050405020304" pitchFamily="18" charset="0"/>
                        </a:rPr>
                        <a:t>       List all cases in Column A using a case number that can be tracked within your organization's record keeping.</a:t>
                      </a:r>
                    </a:p>
                    <a:p>
                      <a:pPr marL="0" marR="0">
                        <a:lnSpc>
                          <a:spcPct val="107000"/>
                        </a:lnSpc>
                        <a:spcAft>
                          <a:spcPts val="800"/>
                        </a:spcAft>
                        <a:buNone/>
                      </a:pPr>
                      <a:endParaRPr lang="en-US" sz="1800" kern="100" dirty="0">
                        <a:effectLst/>
                        <a:latin typeface="+mn-lt"/>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1738256483"/>
                  </a:ext>
                </a:extLst>
              </a:tr>
              <a:tr h="244041">
                <a:tc>
                  <a:txBody>
                    <a:bodyPr/>
                    <a:lstStyle/>
                    <a:p>
                      <a:pPr marL="457200" marR="0" indent="-457200">
                        <a:lnSpc>
                          <a:spcPct val="107000"/>
                        </a:lnSpc>
                        <a:spcAft>
                          <a:spcPts val="8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a:t>
                      </a:r>
                      <a:r>
                        <a:rPr lang="en-US" sz="1800" kern="0" dirty="0">
                          <a:solidFill>
                            <a:srgbClr val="000000"/>
                          </a:solidFill>
                          <a:effectLst/>
                          <a:latin typeface="+mn-lt"/>
                          <a:ea typeface="Times New Roman" panose="02020603050405020304" pitchFamily="18" charset="0"/>
                          <a:cs typeface="Times New Roman" panose="02020603050405020304" pitchFamily="18" charset="0"/>
                        </a:rPr>
                        <a:t>       List the funding source for each case by selecting from the dropdown in Column B</a:t>
                      </a:r>
                      <a:r>
                        <a:rPr lang="en-US" sz="1800" kern="0" dirty="0">
                          <a:solidFill>
                            <a:srgbClr val="000000"/>
                          </a:solidFill>
                          <a:effectLst/>
                          <a:latin typeface="+mn-lt"/>
                          <a:ea typeface="Times New Roman" panose="02020603050405020304" pitchFamily="18" charset="0"/>
                          <a:cs typeface="Calibri" panose="020F0502020204030204" pitchFamily="34" charset="0"/>
                        </a:rPr>
                        <a:t>.</a:t>
                      </a:r>
                      <a:endParaRPr lang="en-US" sz="1800" kern="100" dirty="0">
                        <a:effectLst/>
                        <a:latin typeface="+mn-lt"/>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672046330"/>
                  </a:ext>
                </a:extLst>
              </a:tr>
              <a:tr h="244041">
                <a:tc>
                  <a:txBody>
                    <a:bodyPr/>
                    <a:lstStyle/>
                    <a:p>
                      <a:pPr marL="0" marR="0">
                        <a:lnSpc>
                          <a:spcPct val="107000"/>
                        </a:lnSpc>
                        <a:spcAft>
                          <a:spcPts val="800"/>
                        </a:spcAft>
                        <a:buNone/>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1460574395"/>
                  </a:ext>
                </a:extLst>
              </a:tr>
              <a:tr h="488081">
                <a:tc>
                  <a:txBody>
                    <a:bodyPr/>
                    <a:lstStyle/>
                    <a:p>
                      <a:pPr marL="0" marR="0">
                        <a:lnSpc>
                          <a:spcPct val="107000"/>
                        </a:lnSpc>
                        <a:spcAft>
                          <a:spcPts val="800"/>
                        </a:spcAft>
                        <a:buNone/>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3964265849"/>
                  </a:ext>
                </a:extLst>
              </a:tr>
              <a:tr h="732122">
                <a:tc>
                  <a:txBody>
                    <a:bodyPr/>
                    <a:lstStyle/>
                    <a:p>
                      <a:pPr marL="0" marR="0">
                        <a:lnSpc>
                          <a:spcPct val="107000"/>
                        </a:lnSpc>
                        <a:spcAft>
                          <a:spcPts val="800"/>
                        </a:spcAft>
                        <a:buNone/>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765818756"/>
                  </a:ext>
                </a:extLst>
              </a:tr>
              <a:tr h="296134">
                <a:tc>
                  <a:txBody>
                    <a:bodyPr/>
                    <a:lstStyle/>
                    <a:p>
                      <a:pPr marL="0" marR="0">
                        <a:lnSpc>
                          <a:spcPct val="107000"/>
                        </a:lnSpc>
                        <a:spcAft>
                          <a:spcPts val="800"/>
                        </a:spcAft>
                        <a:buNone/>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3036838615"/>
                  </a:ext>
                </a:extLst>
              </a:tr>
            </a:tbl>
          </a:graphicData>
        </a:graphic>
      </p:graphicFrame>
      <p:sp>
        <p:nvSpPr>
          <p:cNvPr id="5" name="Footer Placeholder 4">
            <a:extLst>
              <a:ext uri="{FF2B5EF4-FFF2-40B4-BE49-F238E27FC236}">
                <a16:creationId xmlns:a16="http://schemas.microsoft.com/office/drawing/2014/main" id="{F254475E-AEC9-81F5-C851-FD319DD262CA}"/>
              </a:ext>
            </a:extLst>
          </p:cNvPr>
          <p:cNvSpPr>
            <a:spLocks noGrp="1"/>
          </p:cNvSpPr>
          <p:nvPr>
            <p:ph type="ftr" sz="quarter" idx="11"/>
          </p:nvPr>
        </p:nvSpPr>
        <p:spPr/>
        <p:txBody>
          <a:bodyPr/>
          <a:lstStyle/>
          <a:p>
            <a:r>
              <a:rPr lang="en-US" dirty="0">
                <a:solidFill>
                  <a:srgbClr val="00B050"/>
                </a:solidFill>
              </a:rPr>
              <a:t>Marshall University-07-29-2025</a:t>
            </a:r>
          </a:p>
        </p:txBody>
      </p:sp>
    </p:spTree>
    <p:extLst>
      <p:ext uri="{BB962C8B-B14F-4D97-AF65-F5344CB8AC3E}">
        <p14:creationId xmlns:p14="http://schemas.microsoft.com/office/powerpoint/2010/main" val="2719564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3C807-6B47-38A2-2668-3D6DA3BCEF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961E8-83D5-AF28-F00C-548D021C53B2}"/>
              </a:ext>
            </a:extLst>
          </p:cNvPr>
          <p:cNvSpPr>
            <a:spLocks noGrp="1"/>
          </p:cNvSpPr>
          <p:nvPr>
            <p:ph type="title"/>
          </p:nvPr>
        </p:nvSpPr>
        <p:spPr>
          <a:xfrm>
            <a:off x="3305669" y="113097"/>
            <a:ext cx="7420819" cy="1656304"/>
          </a:xfrm>
        </p:spPr>
        <p:txBody>
          <a:bodyPr/>
          <a:lstStyle/>
          <a:p>
            <a:pPr algn="ctr"/>
            <a:r>
              <a:rPr lang="en-US" dirty="0"/>
              <a:t>Workbook Set-up</a:t>
            </a:r>
          </a:p>
        </p:txBody>
      </p:sp>
      <p:sp>
        <p:nvSpPr>
          <p:cNvPr id="4" name="Content Placeholder 3">
            <a:extLst>
              <a:ext uri="{FF2B5EF4-FFF2-40B4-BE49-F238E27FC236}">
                <a16:creationId xmlns:a16="http://schemas.microsoft.com/office/drawing/2014/main" id="{FF132229-4A7D-82DF-5B7C-B643E3D2F788}"/>
              </a:ext>
            </a:extLst>
          </p:cNvPr>
          <p:cNvSpPr>
            <a:spLocks noGrp="1"/>
          </p:cNvSpPr>
          <p:nvPr>
            <p:ph sz="quarter" idx="31"/>
          </p:nvPr>
        </p:nvSpPr>
        <p:spPr>
          <a:xfrm>
            <a:off x="3305669" y="2470150"/>
            <a:ext cx="7420819" cy="3676649"/>
          </a:xfrm>
        </p:spPr>
        <p:txBody>
          <a:bodyPr/>
          <a:lstStyle/>
          <a:p>
            <a:endParaRPr lang="en-US" sz="2000" dirty="0">
              <a:solidFill>
                <a:srgbClr val="FF0000"/>
              </a:solidFill>
            </a:endParaRPr>
          </a:p>
          <a:p>
            <a:pPr marL="0" indent="0">
              <a:buNone/>
            </a:pPr>
            <a:endParaRPr lang="en-US" dirty="0"/>
          </a:p>
        </p:txBody>
      </p:sp>
      <p:sp>
        <p:nvSpPr>
          <p:cNvPr id="3" name="Slide Number Placeholder 2">
            <a:extLst>
              <a:ext uri="{FF2B5EF4-FFF2-40B4-BE49-F238E27FC236}">
                <a16:creationId xmlns:a16="http://schemas.microsoft.com/office/drawing/2014/main" id="{C757D20B-A167-1037-698B-92FFA4B8B0D4}"/>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9</a:t>
            </a:fld>
            <a:endParaRPr lang="en-US" dirty="0"/>
          </a:p>
        </p:txBody>
      </p:sp>
      <p:graphicFrame>
        <p:nvGraphicFramePr>
          <p:cNvPr id="7" name="Table 6">
            <a:extLst>
              <a:ext uri="{FF2B5EF4-FFF2-40B4-BE49-F238E27FC236}">
                <a16:creationId xmlns:a16="http://schemas.microsoft.com/office/drawing/2014/main" id="{DB5403CC-CEB4-7CCF-AF6D-BCF7B2FB5237}"/>
              </a:ext>
            </a:extLst>
          </p:cNvPr>
          <p:cNvGraphicFramePr>
            <a:graphicFrameLocks noGrp="1"/>
          </p:cNvGraphicFramePr>
          <p:nvPr>
            <p:extLst>
              <p:ext uri="{D42A27DB-BD31-4B8C-83A1-F6EECF244321}">
                <p14:modId xmlns:p14="http://schemas.microsoft.com/office/powerpoint/2010/main" val="3337372031"/>
              </p:ext>
            </p:extLst>
          </p:nvPr>
        </p:nvGraphicFramePr>
        <p:xfrm>
          <a:off x="2667000" y="2390751"/>
          <a:ext cx="8797290" cy="3145012"/>
        </p:xfrm>
        <a:graphic>
          <a:graphicData uri="http://schemas.openxmlformats.org/drawingml/2006/table">
            <a:tbl>
              <a:tblPr firstRow="1" firstCol="1" bandRow="1"/>
              <a:tblGrid>
                <a:gridCol w="8797290">
                  <a:extLst>
                    <a:ext uri="{9D8B030D-6E8A-4147-A177-3AD203B41FA5}">
                      <a16:colId xmlns:a16="http://schemas.microsoft.com/office/drawing/2014/main" val="4077489200"/>
                    </a:ext>
                  </a:extLst>
                </a:gridCol>
              </a:tblGrid>
              <a:tr h="520700">
                <a:tc>
                  <a:txBody>
                    <a:bodyPr/>
                    <a:lstStyle/>
                    <a:p>
                      <a:pPr marL="457200" marR="0" indent="-457200">
                        <a:lnSpc>
                          <a:spcPct val="107000"/>
                        </a:lnSpc>
                        <a:spcAft>
                          <a:spcPts val="8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a:t>
                      </a:r>
                      <a:r>
                        <a:rPr lang="en-US" sz="1800" kern="0" dirty="0">
                          <a:solidFill>
                            <a:srgbClr val="000000"/>
                          </a:solidFill>
                          <a:effectLst/>
                          <a:latin typeface="+mn-lt"/>
                          <a:ea typeface="Times New Roman" panose="02020603050405020304" pitchFamily="18" charset="0"/>
                          <a:cs typeface="Times New Roman" panose="02020603050405020304" pitchFamily="18" charset="0"/>
                        </a:rPr>
                        <a:t>       List the program entry date and exit date (if applicable) by typing a valid date into Column C and D.</a:t>
                      </a:r>
                      <a:r>
                        <a:rPr lang="en-US" sz="1800" b="1" kern="0" dirty="0">
                          <a:solidFill>
                            <a:srgbClr val="000000"/>
                          </a:solidFill>
                          <a:effectLst/>
                          <a:latin typeface="+mn-lt"/>
                          <a:ea typeface="Times New Roman" panose="02020603050405020304" pitchFamily="18" charset="0"/>
                          <a:cs typeface="Times New Roman" panose="02020603050405020304" pitchFamily="18" charset="0"/>
                        </a:rPr>
                        <a:t> Cases should be removed from the list upon exit to allow for accuracy in caseload calculations and planning.</a:t>
                      </a:r>
                      <a:endParaRPr lang="en-US" sz="1800" kern="100" dirty="0">
                        <a:effectLst/>
                        <a:latin typeface="+mn-lt"/>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1460574395"/>
                  </a:ext>
                </a:extLst>
              </a:tr>
              <a:tr h="1041400">
                <a:tc>
                  <a:txBody>
                    <a:bodyPr/>
                    <a:lstStyle/>
                    <a:p>
                      <a:pPr marL="457200" marR="0" indent="-457200">
                        <a:lnSpc>
                          <a:spcPct val="107000"/>
                        </a:lnSpc>
                        <a:spcAft>
                          <a:spcPts val="8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a:t>
                      </a:r>
                      <a:r>
                        <a:rPr lang="en-US" sz="1800" kern="0" dirty="0">
                          <a:solidFill>
                            <a:srgbClr val="000000"/>
                          </a:solidFill>
                          <a:effectLst/>
                          <a:latin typeface="+mn-lt"/>
                          <a:ea typeface="Times New Roman" panose="02020603050405020304" pitchFamily="18" charset="0"/>
                          <a:cs typeface="Times New Roman" panose="02020603050405020304" pitchFamily="18" charset="0"/>
                        </a:rPr>
                        <a:t>      Select Yes or No to indicate if the case is an interim services case using Column E.  Adjust as needed if the case changes status.</a:t>
                      </a:r>
                      <a:endParaRPr lang="en-US" sz="1800" kern="100" dirty="0">
                        <a:effectLst/>
                        <a:latin typeface="+mn-lt"/>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3964265849"/>
                  </a:ext>
                </a:extLst>
              </a:tr>
              <a:tr h="612989">
                <a:tc>
                  <a:txBody>
                    <a:bodyPr/>
                    <a:lstStyle/>
                    <a:p>
                      <a:pPr marL="0" marR="0">
                        <a:lnSpc>
                          <a:spcPct val="107000"/>
                        </a:lnSpc>
                        <a:spcAft>
                          <a:spcPts val="8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a:t>
                      </a:r>
                      <a:r>
                        <a:rPr lang="en-US" sz="1800" kern="0" dirty="0">
                          <a:solidFill>
                            <a:srgbClr val="000000"/>
                          </a:solidFill>
                          <a:effectLst/>
                          <a:latin typeface="+mn-lt"/>
                          <a:ea typeface="Times New Roman" panose="02020603050405020304" pitchFamily="18" charset="0"/>
                          <a:cs typeface="Times New Roman" panose="02020603050405020304" pitchFamily="18" charset="0"/>
                        </a:rPr>
                        <a:t>       Select the county of residence for the child in Column F.</a:t>
                      </a:r>
                      <a:endParaRPr lang="en-US" sz="1800" kern="100" dirty="0">
                        <a:effectLst/>
                        <a:latin typeface="+mn-lt"/>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765818756"/>
                  </a:ext>
                </a:extLst>
              </a:tr>
              <a:tr h="631849">
                <a:tc>
                  <a:txBody>
                    <a:bodyPr/>
                    <a:lstStyle/>
                    <a:p>
                      <a:pPr marL="457200" marR="0" indent="-457200">
                        <a:lnSpc>
                          <a:spcPct val="107000"/>
                        </a:lnSpc>
                        <a:spcAft>
                          <a:spcPts val="800"/>
                        </a:spcAft>
                        <a:buNone/>
                      </a:pPr>
                      <a:r>
                        <a:rPr lang="en-US" sz="1800" kern="0" dirty="0">
                          <a:solidFill>
                            <a:srgbClr val="000000"/>
                          </a:solidFill>
                          <a:effectLst/>
                          <a:latin typeface="+mn-lt"/>
                          <a:ea typeface="Times New Roman" panose="02020603050405020304" pitchFamily="18" charset="0"/>
                          <a:cs typeface="Calibri" panose="020F0502020204030204" pitchFamily="34" charset="0"/>
                        </a:rPr>
                        <a:t>·</a:t>
                      </a:r>
                      <a:r>
                        <a:rPr lang="en-US" sz="1800" kern="0" dirty="0">
                          <a:solidFill>
                            <a:srgbClr val="000000"/>
                          </a:solidFill>
                          <a:effectLst/>
                          <a:latin typeface="+mn-lt"/>
                          <a:ea typeface="Times New Roman" panose="02020603050405020304" pitchFamily="18" charset="0"/>
                          <a:cs typeface="Times New Roman" panose="02020603050405020304" pitchFamily="18" charset="0"/>
                        </a:rPr>
                        <a:t>       List the current wraparound phase each case is in by selecting from the dropdown in Column G. </a:t>
                      </a:r>
                      <a:endParaRPr lang="en-US" sz="1800" kern="100" dirty="0">
                        <a:effectLst/>
                        <a:latin typeface="+mn-lt"/>
                        <a:ea typeface="Aptos" panose="020B0004020202020204" pitchFamily="34" charset="0"/>
                        <a:cs typeface="Times New Roman" panose="02020603050405020304" pitchFamily="18" charset="0"/>
                      </a:endParaRPr>
                    </a:p>
                  </a:txBody>
                  <a:tcPr marL="68580" marR="68580" marT="0" marB="0" anchor="ctr">
                    <a:lnL>
                      <a:noFill/>
                    </a:lnL>
                    <a:lnR>
                      <a:noFill/>
                    </a:lnR>
                    <a:lnT>
                      <a:noFill/>
                    </a:lnT>
                    <a:lnB>
                      <a:noFill/>
                    </a:lnB>
                    <a:solidFill>
                      <a:srgbClr val="C1E4F5"/>
                    </a:solidFill>
                  </a:tcPr>
                </a:tc>
                <a:extLst>
                  <a:ext uri="{0D108BD9-81ED-4DB2-BD59-A6C34878D82A}">
                    <a16:rowId xmlns:a16="http://schemas.microsoft.com/office/drawing/2014/main" val="3036838615"/>
                  </a:ext>
                </a:extLst>
              </a:tr>
            </a:tbl>
          </a:graphicData>
        </a:graphic>
      </p:graphicFrame>
      <p:sp>
        <p:nvSpPr>
          <p:cNvPr id="5" name="Footer Placeholder 4">
            <a:extLst>
              <a:ext uri="{FF2B5EF4-FFF2-40B4-BE49-F238E27FC236}">
                <a16:creationId xmlns:a16="http://schemas.microsoft.com/office/drawing/2014/main" id="{84D4E62C-3332-CCEF-3DC4-5F8BB493CDB4}"/>
              </a:ext>
            </a:extLst>
          </p:cNvPr>
          <p:cNvSpPr>
            <a:spLocks noGrp="1"/>
          </p:cNvSpPr>
          <p:nvPr>
            <p:ph type="ftr" sz="quarter" idx="11"/>
          </p:nvPr>
        </p:nvSpPr>
        <p:spPr/>
        <p:txBody>
          <a:bodyPr/>
          <a:lstStyle/>
          <a:p>
            <a:r>
              <a:rPr lang="en-US" dirty="0">
                <a:solidFill>
                  <a:srgbClr val="00B050"/>
                </a:solidFill>
              </a:rPr>
              <a:t>Marshall University-07-29-2025</a:t>
            </a:r>
          </a:p>
        </p:txBody>
      </p:sp>
    </p:spTree>
    <p:extLst>
      <p:ext uri="{BB962C8B-B14F-4D97-AF65-F5344CB8AC3E}">
        <p14:creationId xmlns:p14="http://schemas.microsoft.com/office/powerpoint/2010/main" val="1476666228"/>
      </p:ext>
    </p:extLst>
  </p:cSld>
  <p:clrMapOvr>
    <a:masterClrMapping/>
  </p:clrMapOvr>
</p:sld>
</file>

<file path=ppt/theme/theme1.xml><?xml version="1.0" encoding="utf-8"?>
<a:theme xmlns:a="http://schemas.openxmlformats.org/drawingml/2006/main" name="Custom">
  <a:themeElements>
    <a:clrScheme name="Custom 17">
      <a:dk1>
        <a:srgbClr val="000000"/>
      </a:dk1>
      <a:lt1>
        <a:srgbClr val="FFFFFF"/>
      </a:lt1>
      <a:dk2>
        <a:srgbClr val="FC4EFB"/>
      </a:dk2>
      <a:lt2>
        <a:srgbClr val="E7E6E6"/>
      </a:lt2>
      <a:accent1>
        <a:srgbClr val="FAF24C"/>
      </a:accent1>
      <a:accent2>
        <a:srgbClr val="5EFCAC"/>
      </a:accent2>
      <a:accent3>
        <a:srgbClr val="73EBF9"/>
      </a:accent3>
      <a:accent4>
        <a:srgbClr val="316CFC"/>
      </a:accent4>
      <a:accent5>
        <a:srgbClr val="B059FD"/>
      </a:accent5>
      <a:accent6>
        <a:srgbClr val="9405FC"/>
      </a:accent6>
      <a:hlink>
        <a:srgbClr val="FFFFFF"/>
      </a:hlink>
      <a:folHlink>
        <a:srgbClr val="FFFFFF"/>
      </a:folHlink>
    </a:clrScheme>
    <a:fontScheme name="Custom 15">
      <a:majorFont>
        <a:latin typeface="Biom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36837_win32_SL_V11" id="{EAD6EF7B-6F25-4469-AF6A-07D6EB1461DD}" vid="{30FEA78B-2F89-4FF0-8415-E3920802C5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7B561B-3A65-4A22-9691-EB838E7F9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05301E-11B3-4B9D-A588-21F3C9809371}">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4137456-21FC-4AE2-8A94-BF06CAF2EB9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849</TotalTime>
  <Words>1143</Words>
  <Application>Microsoft Office PowerPoint</Application>
  <PresentationFormat>Widescreen</PresentationFormat>
  <Paragraphs>165</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Arial</vt:lpstr>
      <vt:lpstr>Arial Nova</vt:lpstr>
      <vt:lpstr>Biome</vt:lpstr>
      <vt:lpstr>Calibri</vt:lpstr>
      <vt:lpstr>Times New Roman</vt:lpstr>
      <vt:lpstr>Custom</vt:lpstr>
      <vt:lpstr>CaseLoad Intensity</vt:lpstr>
      <vt:lpstr>What is Caseload Intensity and Why are we looking at It</vt:lpstr>
      <vt:lpstr>Pilot Agencies</vt:lpstr>
      <vt:lpstr>What we Learned</vt:lpstr>
      <vt:lpstr>Active Cases</vt:lpstr>
      <vt:lpstr>Workbook Set-up</vt:lpstr>
      <vt:lpstr>PowerPoint Presentation</vt:lpstr>
      <vt:lpstr>Case List</vt:lpstr>
      <vt:lpstr>Workbook Set-up</vt:lpstr>
      <vt:lpstr>PowerPoint Presentation</vt:lpstr>
      <vt:lpstr>PowerPoint Presentation</vt:lpstr>
      <vt:lpstr>Actionable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Due Dates</vt:lpstr>
      <vt:lpstr>Moving Forward</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Pearson, Tammy</dc:creator>
  <cp:lastModifiedBy>Perry, Saundra K</cp:lastModifiedBy>
  <cp:revision>31</cp:revision>
  <dcterms:created xsi:type="dcterms:W3CDTF">2024-08-23T17:00:59Z</dcterms:created>
  <dcterms:modified xsi:type="dcterms:W3CDTF">2025-08-08T15:53:27Z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